
<file path=[Content_Types].xml><?xml version="1.0" encoding="utf-8"?>
<Types xmlns="http://schemas.openxmlformats.org/package/2006/content-types">
  <Override PartName="/ppt/slides/slide29.xml" ContentType="application/vnd.openxmlformats-officedocument.presentationml.slide+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Default Extension="gif" ContentType="image/gif"/>
  <Override PartName="/ppt/notesSlides/notesSlide11.xml" ContentType="application/vnd.openxmlformats-officedocument.presentationml.notesSlide+xml"/>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handoutMasterIdLst>
    <p:handoutMasterId r:id="rId42"/>
  </p:handoutMasterIdLst>
  <p:sldIdLst>
    <p:sldId id="318" r:id="rId2"/>
    <p:sldId id="321" r:id="rId3"/>
    <p:sldId id="324" r:id="rId4"/>
    <p:sldId id="403" r:id="rId5"/>
    <p:sldId id="329" r:id="rId6"/>
    <p:sldId id="404" r:id="rId7"/>
    <p:sldId id="433" r:id="rId8"/>
    <p:sldId id="434" r:id="rId9"/>
    <p:sldId id="435" r:id="rId10"/>
    <p:sldId id="436" r:id="rId11"/>
    <p:sldId id="361" r:id="rId12"/>
    <p:sldId id="362" r:id="rId13"/>
    <p:sldId id="344" r:id="rId14"/>
    <p:sldId id="402" r:id="rId15"/>
    <p:sldId id="423" r:id="rId16"/>
    <p:sldId id="425" r:id="rId17"/>
    <p:sldId id="401" r:id="rId18"/>
    <p:sldId id="322" r:id="rId19"/>
    <p:sldId id="429" r:id="rId20"/>
    <p:sldId id="430" r:id="rId21"/>
    <p:sldId id="411" r:id="rId22"/>
    <p:sldId id="420" r:id="rId23"/>
    <p:sldId id="386" r:id="rId24"/>
    <p:sldId id="398" r:id="rId25"/>
    <p:sldId id="421" r:id="rId26"/>
    <p:sldId id="418" r:id="rId27"/>
    <p:sldId id="371" r:id="rId28"/>
    <p:sldId id="381" r:id="rId29"/>
    <p:sldId id="419" r:id="rId30"/>
    <p:sldId id="414" r:id="rId31"/>
    <p:sldId id="431" r:id="rId32"/>
    <p:sldId id="396" r:id="rId33"/>
    <p:sldId id="432" r:id="rId34"/>
    <p:sldId id="358" r:id="rId35"/>
    <p:sldId id="345" r:id="rId36"/>
    <p:sldId id="353" r:id="rId37"/>
    <p:sldId id="354" r:id="rId38"/>
    <p:sldId id="356" r:id="rId39"/>
    <p:sldId id="363" r:id="rId40"/>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9">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3D98"/>
    <a:srgbClr val="00AE93"/>
    <a:srgbClr val="4EBBA6"/>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497" autoAdjust="0"/>
    <p:restoredTop sz="86558" autoAdjust="0"/>
  </p:normalViewPr>
  <p:slideViewPr>
    <p:cSldViewPr snapToGrid="0" snapToObjects="1">
      <p:cViewPr varScale="1">
        <p:scale>
          <a:sx n="87" d="100"/>
          <a:sy n="87" d="100"/>
        </p:scale>
        <p:origin x="-1116" y="-76"/>
      </p:cViewPr>
      <p:guideLst>
        <p:guide orient="horz" pos="2169"/>
        <p:guide pos="2880"/>
      </p:guideLst>
    </p:cSldViewPr>
  </p:slideViewPr>
  <p:notesTextViewPr>
    <p:cViewPr>
      <p:scale>
        <a:sx n="100" d="100"/>
        <a:sy n="100" d="100"/>
      </p:scale>
      <p:origin x="0" y="0"/>
    </p:cViewPr>
  </p:notesTextViewPr>
  <p:notesViewPr>
    <p:cSldViewPr snapToGrid="0" snapToObjects="1">
      <p:cViewPr varScale="1">
        <p:scale>
          <a:sx n="63" d="100"/>
          <a:sy n="63" d="100"/>
        </p:scale>
        <p:origin x="1363" y="62"/>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AE8CF-B0FF-4DC0-8CB9-7369C1E9F281}" type="datetimeFigureOut">
              <a:rPr lang="zh-CN" altLang="en-US" smtClean="0"/>
              <a:pPr/>
              <a:t>2017/11/15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0E6F80-659F-46F6-89B1-A3B5C115242B}" type="slidenum">
              <a:rPr lang="zh-CN" altLang="en-US" smtClean="0"/>
              <a:pPr/>
              <a:t>‹#›</a:t>
            </a:fld>
            <a:endParaRPr lang="zh-CN" altLang="en-US"/>
          </a:p>
        </p:txBody>
      </p:sp>
    </p:spTree>
    <p:extLst>
      <p:ext uri="{BB962C8B-B14F-4D97-AF65-F5344CB8AC3E}">
        <p14:creationId xmlns="" xmlns:p14="http://schemas.microsoft.com/office/powerpoint/2010/main" val="3484149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F9CFF-A815-416D-A706-672B1C28866A}" type="datetimeFigureOut">
              <a:rPr lang="zh-CN" altLang="en-US" smtClean="0"/>
              <a:pPr/>
              <a:t>2017/11/15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63E7E-9155-41FA-A1C7-FBF157040437}" type="slidenum">
              <a:rPr lang="zh-CN" altLang="en-US" smtClean="0"/>
              <a:pPr/>
              <a:t>‹#›</a:t>
            </a:fld>
            <a:endParaRPr lang="zh-CN" altLang="en-US"/>
          </a:p>
        </p:txBody>
      </p:sp>
    </p:spTree>
    <p:extLst>
      <p:ext uri="{BB962C8B-B14F-4D97-AF65-F5344CB8AC3E}">
        <p14:creationId xmlns="" xmlns:p14="http://schemas.microsoft.com/office/powerpoint/2010/main" val="115275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a:t>
            </a:fld>
            <a:endParaRPr lang="zh-CN" altLang="en-US"/>
          </a:p>
        </p:txBody>
      </p:sp>
    </p:spTree>
    <p:extLst>
      <p:ext uri="{BB962C8B-B14F-4D97-AF65-F5344CB8AC3E}">
        <p14:creationId xmlns="" xmlns:p14="http://schemas.microsoft.com/office/powerpoint/2010/main" val="2159231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latin typeface="Arial" panose="020B0604020202020204" pitchFamily="34" charset="0"/>
              </a:rPr>
              <a:t>这是目前系统的一些功能界面的截图，主题提供实时监控，车况分析等功能。</a:t>
            </a:r>
          </a:p>
          <a:p>
            <a:endParaRPr kumimoji="1" lang="en-US" altLang="zh-CN" dirty="0" smtClean="0">
              <a:latin typeface="Arial" panose="020B0604020202020204" pitchFamily="34" charset="0"/>
            </a:endParaRPr>
          </a:p>
          <a:p>
            <a:r>
              <a:rPr lang="zh-CN" altLang="en-US" sz="1200" dirty="0" smtClean="0">
                <a:solidFill>
                  <a:srgbClr val="FF0000"/>
                </a:solidFill>
                <a:latin typeface="黑体" panose="02010609060101010101" pitchFamily="49" charset="-122"/>
                <a:ea typeface="黑体" panose="02010609060101010101" pitchFamily="49" charset="-122"/>
              </a:rPr>
              <a:t>神州租车数据平台</a:t>
            </a:r>
            <a:endParaRPr kumimoji="1" lang="zh-CN" altLang="en-US" dirty="0" smtClean="0">
              <a:latin typeface="Arial" panose="020B0604020202020204" pitchFamily="34" charset="0"/>
            </a:endParaRPr>
          </a:p>
        </p:txBody>
      </p:sp>
      <p:sp>
        <p:nvSpPr>
          <p:cNvPr id="102404" name="幻灯片编号占位符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fld id="{6E34FED9-E90E-4ADA-9497-2E13045B22C2}" type="slidenum">
              <a:rPr lang="en-US" altLang="zh-CN" sz="1200">
                <a:solidFill>
                  <a:srgbClr val="000000"/>
                </a:solidFill>
              </a:rPr>
              <a:pPr eaLnBrk="1" hangingPunct="1"/>
              <a:t>29</a:t>
            </a:fld>
            <a:endParaRPr lang="en-US" altLang="zh-CN" sz="1200">
              <a:solidFill>
                <a:srgbClr val="000000"/>
              </a:solidFill>
            </a:endParaRPr>
          </a:p>
        </p:txBody>
      </p:sp>
    </p:spTree>
    <p:extLst>
      <p:ext uri="{BB962C8B-B14F-4D97-AF65-F5344CB8AC3E}">
        <p14:creationId xmlns="" xmlns:p14="http://schemas.microsoft.com/office/powerpoint/2010/main" val="394355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牵头汽车工程学会安全工作组，制定团体标准；对汽车信息安全产品进行技术攻关和产品研发</a:t>
            </a:r>
          </a:p>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30</a:t>
            </a:fld>
            <a:endParaRPr lang="zh-CN" altLang="en-US"/>
          </a:p>
        </p:txBody>
      </p:sp>
    </p:spTree>
    <p:extLst>
      <p:ext uri="{BB962C8B-B14F-4D97-AF65-F5344CB8AC3E}">
        <p14:creationId xmlns="" xmlns:p14="http://schemas.microsoft.com/office/powerpoint/2010/main" val="2373241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33</a:t>
            </a:fld>
            <a:endParaRPr lang="en-US" altLang="zh-CN"/>
          </a:p>
        </p:txBody>
      </p:sp>
    </p:spTree>
    <p:extLst>
      <p:ext uri="{BB962C8B-B14F-4D97-AF65-F5344CB8AC3E}">
        <p14:creationId xmlns="" xmlns:p14="http://schemas.microsoft.com/office/powerpoint/2010/main" val="402924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4E4DEE6-18FB-4E9A-A0C9-FCF34DB0EE9D}" type="slidenum">
              <a:rPr lang="zh-CN" altLang="en-US" smtClean="0"/>
              <a:pPr>
                <a:defRPr/>
              </a:pPr>
              <a:t>37</a:t>
            </a:fld>
            <a:endParaRPr lang="en-US" altLang="zh-CN"/>
          </a:p>
        </p:txBody>
      </p:sp>
    </p:spTree>
    <p:extLst>
      <p:ext uri="{BB962C8B-B14F-4D97-AF65-F5344CB8AC3E}">
        <p14:creationId xmlns="" xmlns:p14="http://schemas.microsoft.com/office/powerpoint/2010/main" val="344729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人工智能热，有问题，有挑战，</a:t>
            </a:r>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3</a:t>
            </a:fld>
            <a:endParaRPr lang="zh-CN" altLang="en-US"/>
          </a:p>
        </p:txBody>
      </p:sp>
    </p:spTree>
    <p:extLst>
      <p:ext uri="{BB962C8B-B14F-4D97-AF65-F5344CB8AC3E}">
        <p14:creationId xmlns="" xmlns:p14="http://schemas.microsoft.com/office/powerpoint/2010/main" val="3238111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实际上，从古希腊到新世纪，人类对大脑研究从未终止。从</a:t>
            </a:r>
            <a:r>
              <a:rPr lang="en-US" altLang="zh-CN" dirty="0" smtClean="0"/>
              <a:t>95</a:t>
            </a:r>
            <a:r>
              <a:rPr lang="zh-CN" altLang="en-US" dirty="0" smtClean="0"/>
              <a:t>年在日本召开的世界神经科学大会到</a:t>
            </a:r>
            <a:r>
              <a:rPr lang="en-US" altLang="zh-CN" dirty="0" smtClean="0"/>
              <a:t>13</a:t>
            </a:r>
            <a:r>
              <a:rPr lang="zh-CN" altLang="en-US" dirty="0" smtClean="0"/>
              <a:t>年启动的欧盟和美国的脑科学研究，都希望能认知脑和模拟脑。然而，由于对大脑的彻底解析仍然任重道远，让电脑依此产生智慧非常困难。互联网的爆炸性发展和移动计算的广泛应用所带来的大数据，为机器智能的突破性发展带来重要历史机遇。我们的目标是利用泛在大数据建立知识关联结构，创造能支持和发展人类智能的智脑系统，实现“机器脑”和“社会脑”，成为未来提升国家社会发展竞争力的重要引擎 。 </a:t>
            </a:r>
          </a:p>
        </p:txBody>
      </p:sp>
      <p:sp>
        <p:nvSpPr>
          <p:cNvPr id="33796" name="灯片编号占位符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81642F8-3CC6-4A83-8C7F-14AB8ACFC340}" type="slidenum">
              <a:rPr lang="zh-CN" altLang="en-US">
                <a:latin typeface="Calibri" panose="020F0502020204030204" pitchFamily="34" charset="0"/>
              </a:rPr>
              <a:pPr eaLnBrk="1" hangingPunct="1"/>
              <a:t>5</a:t>
            </a:fld>
            <a:endParaRPr lang="en-US" altLang="zh-CN">
              <a:latin typeface="Calibri" panose="020F0502020204030204" pitchFamily="34" charset="0"/>
            </a:endParaRPr>
          </a:p>
        </p:txBody>
      </p:sp>
    </p:spTree>
    <p:extLst>
      <p:ext uri="{BB962C8B-B14F-4D97-AF65-F5344CB8AC3E}">
        <p14:creationId xmlns="" xmlns:p14="http://schemas.microsoft.com/office/powerpoint/2010/main" val="95817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14</a:t>
            </a:fld>
            <a:endParaRPr lang="zh-CN" altLang="en-US"/>
          </a:p>
        </p:txBody>
      </p:sp>
    </p:spTree>
    <p:extLst>
      <p:ext uri="{BB962C8B-B14F-4D97-AF65-F5344CB8AC3E}">
        <p14:creationId xmlns="" xmlns:p14="http://schemas.microsoft.com/office/powerpoint/2010/main" val="34471813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张军欢 副教授，北航卓越百人</a:t>
            </a:r>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15</a:t>
            </a:fld>
            <a:endParaRPr lang="zh-CN" altLang="en-US"/>
          </a:p>
        </p:txBody>
      </p:sp>
    </p:spTree>
    <p:extLst>
      <p:ext uri="{BB962C8B-B14F-4D97-AF65-F5344CB8AC3E}">
        <p14:creationId xmlns="" xmlns:p14="http://schemas.microsoft.com/office/powerpoint/2010/main" val="46487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Slavin</a:t>
            </a:r>
            <a:r>
              <a:rPr lang="en-US" altLang="zh-CN" sz="1200" kern="1200" dirty="0" smtClean="0">
                <a:solidFill>
                  <a:schemeClr val="tx1"/>
                </a:solidFill>
                <a:effectLst/>
                <a:latin typeface="+mn-lt"/>
                <a:ea typeface="+mn-ea"/>
                <a:cs typeface="+mn-cs"/>
              </a:rPr>
              <a:t> Andrei</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Yiran</a:t>
            </a:r>
            <a:r>
              <a:rPr lang="en-US" altLang="zh-CN" sz="1200" kern="1200" dirty="0" smtClean="0">
                <a:solidFill>
                  <a:schemeClr val="tx1"/>
                </a:solidFill>
                <a:effectLst/>
                <a:latin typeface="+mn-lt"/>
                <a:ea typeface="+mn-ea"/>
                <a:cs typeface="+mn-cs"/>
              </a:rPr>
              <a:t> Chen</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Amir HAMZIĆ</a:t>
            </a:r>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16</a:t>
            </a:fld>
            <a:endParaRPr lang="zh-CN" altLang="en-US"/>
          </a:p>
        </p:txBody>
      </p:sp>
    </p:spTree>
    <p:extLst>
      <p:ext uri="{BB962C8B-B14F-4D97-AF65-F5344CB8AC3E}">
        <p14:creationId xmlns="" xmlns:p14="http://schemas.microsoft.com/office/powerpoint/2010/main" val="205460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每个团队的规模，工作进展，每个团队多少人，外面引进了多少人</a:t>
            </a:r>
            <a:endParaRPr lang="en-US" altLang="zh-CN" dirty="0" smtClean="0"/>
          </a:p>
          <a:p>
            <a:r>
              <a:rPr lang="en-US" altLang="zh-CN" sz="1200" kern="1200" dirty="0" smtClean="0">
                <a:solidFill>
                  <a:schemeClr val="tx1"/>
                </a:solidFill>
                <a:latin typeface="+mn-lt"/>
                <a:ea typeface="+mn-ea"/>
                <a:cs typeface="+mn-cs"/>
              </a:rPr>
              <a:t>Wanghw:1</a:t>
            </a:r>
          </a:p>
          <a:p>
            <a:r>
              <a:rPr lang="zh-CN" altLang="en-US" sz="1200" kern="1200" dirty="0" smtClean="0">
                <a:solidFill>
                  <a:schemeClr val="tx1"/>
                </a:solidFill>
                <a:latin typeface="+mn-lt"/>
                <a:ea typeface="+mn-ea"/>
                <a:cs typeface="+mn-cs"/>
              </a:rPr>
              <a:t>其中杰青</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人、优青（青年长江）</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人、福布莱特学者</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人、爱思唯尔中国高被引学者</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a:t>
            </a:r>
            <a:r>
              <a:rPr lang="en-US" sz="1200" kern="1200" dirty="0" smtClean="0">
                <a:solidFill>
                  <a:schemeClr val="tx1"/>
                </a:solidFill>
                <a:latin typeface="+mn-lt"/>
                <a:ea typeface="+mn-ea"/>
                <a:cs typeface="+mn-cs"/>
              </a:rPr>
              <a:t>Nature</a:t>
            </a:r>
            <a:r>
              <a:rPr lang="zh-CN" altLang="en-US" sz="1200" kern="1200" dirty="0" smtClean="0">
                <a:solidFill>
                  <a:schemeClr val="tx1"/>
                </a:solidFill>
                <a:latin typeface="+mn-lt"/>
                <a:ea typeface="+mn-ea"/>
                <a:cs typeface="+mn-cs"/>
              </a:rPr>
              <a:t>子刊作者</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人，并成功引进</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卓越百人</a:t>
            </a:r>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人（海外引进）。</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Zhaows:10</a:t>
            </a:r>
          </a:p>
          <a:p>
            <a:r>
              <a:rPr lang="en-US" altLang="zh-CN" sz="1200" kern="1200" dirty="0" smtClean="0">
                <a:solidFill>
                  <a:schemeClr val="tx1"/>
                </a:solidFill>
                <a:latin typeface="+mn-lt"/>
                <a:ea typeface="+mn-ea"/>
                <a:cs typeface="+mn-cs"/>
              </a:rPr>
              <a:t>Wangyp:3</a:t>
            </a:r>
          </a:p>
          <a:p>
            <a:pPr latinLnBrk="1"/>
            <a:r>
              <a:rPr lang="en-US"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）车联网</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服务方向：王云鹏（长江）、鲁光泉、余贵珍、田大新、于海洋、丁川、张钊、秦洪懋、段续庭</a:t>
            </a:r>
          </a:p>
          <a:p>
            <a:pPr latinLnBrk="1"/>
            <a:r>
              <a:rPr lang="en-US"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）车联网</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控制方向：</a:t>
            </a:r>
            <a:r>
              <a:rPr lang="en-US" sz="1200" kern="1200" dirty="0" smtClean="0">
                <a:solidFill>
                  <a:schemeClr val="tx1"/>
                </a:solidFill>
                <a:latin typeface="+mn-lt"/>
                <a:ea typeface="+mn-ea"/>
                <a:cs typeface="+mn-cs"/>
              </a:rPr>
              <a:t>Henry Liu</a:t>
            </a:r>
            <a:r>
              <a:rPr lang="zh-CN" altLang="en-US" sz="1200" kern="1200" dirty="0" smtClean="0">
                <a:solidFill>
                  <a:schemeClr val="tx1"/>
                </a:solidFill>
                <a:latin typeface="+mn-lt"/>
                <a:ea typeface="+mn-ea"/>
                <a:cs typeface="+mn-cs"/>
              </a:rPr>
              <a:t>（密歇根大学）、吴新开（青千）、陈鹏、马嘉琪、任毅龙</a:t>
            </a:r>
          </a:p>
          <a:p>
            <a:pPr latinLnBrk="1"/>
            <a:r>
              <a:rPr lang="en-US"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）车联网</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大数据方向：王印海（华盛顿大学）、于滨、马晓磊（卓百）、郑楠（卓百）</a:t>
            </a:r>
          </a:p>
          <a:p>
            <a:pPr latinLnBrk="1"/>
            <a:r>
              <a:rPr lang="en-US"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）车联网</a:t>
            </a:r>
            <a:r>
              <a:rPr lang="en-US"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车辆方向（清华）：李克强（长江）、王建强（杰青）、李升波（优青）、许庆</a:t>
            </a:r>
            <a:endParaRPr lang="en-US" altLang="zh-CN" sz="1200" kern="1200" dirty="0" smtClean="0">
              <a:solidFill>
                <a:schemeClr val="tx1"/>
              </a:solidFill>
              <a:latin typeface="+mn-lt"/>
              <a:ea typeface="+mn-ea"/>
              <a:cs typeface="+mn-cs"/>
            </a:endParaRPr>
          </a:p>
          <a:p>
            <a:pPr latinLnBrk="1"/>
            <a:r>
              <a:rPr lang="en-US" altLang="zh-CN" sz="1200" kern="1200" dirty="0" smtClean="0">
                <a:solidFill>
                  <a:schemeClr val="tx1"/>
                </a:solidFill>
                <a:latin typeface="+mn-lt"/>
                <a:ea typeface="+mn-ea"/>
                <a:cs typeface="+mn-cs"/>
              </a:rPr>
              <a:t>Zhengzm:2</a:t>
            </a:r>
          </a:p>
          <a:p>
            <a:pPr latinLnBrk="1"/>
            <a:r>
              <a:rPr lang="en-US" altLang="zh-CN" sz="1200" kern="1200" dirty="0" smtClean="0">
                <a:solidFill>
                  <a:schemeClr val="tx1"/>
                </a:solidFill>
                <a:latin typeface="+mn-lt"/>
                <a:ea typeface="+mn-ea"/>
                <a:cs typeface="+mn-cs"/>
              </a:rPr>
              <a:t>Act:2</a:t>
            </a:r>
          </a:p>
          <a:p>
            <a:pPr latinLnBrk="1"/>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17</a:t>
            </a:fld>
            <a:endParaRPr lang="zh-CN" altLang="en-US"/>
          </a:p>
        </p:txBody>
      </p:sp>
    </p:spTree>
    <p:extLst>
      <p:ext uri="{BB962C8B-B14F-4D97-AF65-F5344CB8AC3E}">
        <p14:creationId xmlns="" xmlns:p14="http://schemas.microsoft.com/office/powerpoint/2010/main" val="4056973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defRPr/>
            </a:pPr>
            <a:endParaRPr lang="zh-CN" altLang="en-US" dirty="0"/>
          </a:p>
        </p:txBody>
      </p:sp>
    </p:spTree>
    <p:extLst>
      <p:ext uri="{BB962C8B-B14F-4D97-AF65-F5344CB8AC3E}">
        <p14:creationId xmlns="" xmlns:p14="http://schemas.microsoft.com/office/powerpoint/2010/main" val="1849422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27</a:t>
            </a:fld>
            <a:endParaRPr lang="zh-CN" altLang="en-US"/>
          </a:p>
        </p:txBody>
      </p:sp>
    </p:spTree>
    <p:extLst>
      <p:ext uri="{BB962C8B-B14F-4D97-AF65-F5344CB8AC3E}">
        <p14:creationId xmlns="" xmlns:p14="http://schemas.microsoft.com/office/powerpoint/2010/main" val="3279214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pic>
        <p:nvPicPr>
          <p:cNvPr id="7" name="内容占位符 3" descr="bg1"/>
          <p:cNvPicPr>
            <a:picLocks noChangeAspect="1"/>
          </p:cNvPicPr>
          <p:nvPr userDrawn="1"/>
        </p:nvPicPr>
        <p:blipFill>
          <a:blip r:embed="rId2"/>
          <a:stretch>
            <a:fillRect/>
          </a:stretch>
        </p:blipFill>
        <p:spPr>
          <a:xfrm>
            <a:off x="5156835" y="24130"/>
            <a:ext cx="3984625" cy="6809740"/>
          </a:xfrm>
          <a:prstGeom prst="rect">
            <a:avLst/>
          </a:prstGeom>
        </p:spPr>
      </p:pic>
      <p:pic>
        <p:nvPicPr>
          <p:cNvPr id="8" name="图片 7" descr="logo"/>
          <p:cNvPicPr>
            <a:picLocks noChangeAspect="1"/>
          </p:cNvPicPr>
          <p:nvPr userDrawn="1"/>
        </p:nvPicPr>
        <p:blipFill>
          <a:blip r:embed="rId3"/>
          <a:stretch>
            <a:fillRect/>
          </a:stretch>
        </p:blipFill>
        <p:spPr>
          <a:xfrm>
            <a:off x="95885" y="0"/>
            <a:ext cx="4476115" cy="1714500"/>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2948380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382936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4026174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8964004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19742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414152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1920554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90529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3124200" y="274638"/>
            <a:ext cx="2898140" cy="114300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pic>
        <p:nvPicPr>
          <p:cNvPr id="6" name="内容占位符 3" descr="right"/>
          <p:cNvPicPr>
            <a:picLocks noChangeAspect="1"/>
          </p:cNvPicPr>
          <p:nvPr userDrawn="1"/>
        </p:nvPicPr>
        <p:blipFill>
          <a:blip r:embed="rId2"/>
          <a:stretch>
            <a:fillRect/>
          </a:stretch>
        </p:blipFill>
        <p:spPr>
          <a:xfrm>
            <a:off x="6429375" y="-15875"/>
            <a:ext cx="2714625" cy="6918325"/>
          </a:xfrm>
          <a:prstGeom prst="rect">
            <a:avLst/>
          </a:prstGeom>
        </p:spPr>
      </p:pic>
      <p:pic>
        <p:nvPicPr>
          <p:cNvPr id="7" name="内容占位符 3" descr="right"/>
          <p:cNvPicPr>
            <a:picLocks noChangeAspect="1"/>
          </p:cNvPicPr>
          <p:nvPr userDrawn="1"/>
        </p:nvPicPr>
        <p:blipFill>
          <a:blip r:embed="rId2"/>
          <a:stretch>
            <a:fillRect/>
          </a:stretch>
        </p:blipFill>
        <p:spPr>
          <a:xfrm flipH="1">
            <a:off x="-29845" y="-15875"/>
            <a:ext cx="2714625" cy="6918325"/>
          </a:xfrm>
          <a:prstGeom prst="rect">
            <a:avLst/>
          </a:prstGeom>
        </p:spPr>
      </p:pic>
      <p:sp>
        <p:nvSpPr>
          <p:cNvPr id="8" name="矩形 7"/>
          <p:cNvSpPr/>
          <p:nvPr userDrawn="1"/>
        </p:nvSpPr>
        <p:spPr>
          <a:xfrm flipV="1">
            <a:off x="3131820" y="1454558"/>
            <a:ext cx="2890520" cy="72000"/>
          </a:xfrm>
          <a:prstGeom prst="rect">
            <a:avLst/>
          </a:prstGeom>
          <a:gradFill>
            <a:gsLst>
              <a:gs pos="0">
                <a:srgbClr val="003D98"/>
              </a:gs>
              <a:gs pos="53000">
                <a:srgbClr val="00AE93"/>
              </a:gs>
              <a:gs pos="100000">
                <a:srgbClr val="4EBBA6"/>
              </a:gs>
            </a:gsLst>
            <a:lin ang="0" scaled="0"/>
          </a:gradFill>
          <a:ln>
            <a:no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1" name="组合 10"/>
          <p:cNvGrpSpPr/>
          <p:nvPr/>
        </p:nvGrpSpPr>
        <p:grpSpPr>
          <a:xfrm>
            <a:off x="3209639" y="2041482"/>
            <a:ext cx="430530" cy="459740"/>
            <a:chOff x="4968" y="4493"/>
            <a:chExt cx="678" cy="724"/>
          </a:xfrm>
        </p:grpSpPr>
        <p:sp>
          <p:nvSpPr>
            <p:cNvPr id="13" name="泪滴形 1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文本框 13"/>
            <p:cNvSpPr txBox="1"/>
            <p:nvPr/>
          </p:nvSpPr>
          <p:spPr>
            <a:xfrm>
              <a:off x="5073" y="4493"/>
              <a:ext cx="531" cy="725"/>
            </a:xfrm>
            <a:prstGeom prst="rect">
              <a:avLst/>
            </a:prstGeom>
            <a:noFill/>
          </p:spPr>
          <p:txBody>
            <a:bodyPr wrap="none" rtlCol="0">
              <a:spAutoFit/>
            </a:bodyPr>
            <a:lstStyle/>
            <a:p>
              <a:r>
                <a:rPr lang="en-US" altLang="zh-CN" sz="2400" b="1" dirty="0">
                  <a:solidFill>
                    <a:schemeClr val="bg1"/>
                  </a:solidFill>
                </a:rPr>
                <a:t>1</a:t>
              </a:r>
            </a:p>
          </p:txBody>
        </p:sp>
      </p:grpSp>
      <p:grpSp>
        <p:nvGrpSpPr>
          <p:cNvPr id="16" name="组合 15"/>
          <p:cNvGrpSpPr/>
          <p:nvPr/>
        </p:nvGrpSpPr>
        <p:grpSpPr>
          <a:xfrm>
            <a:off x="3209639" y="3322277"/>
            <a:ext cx="430530" cy="460375"/>
            <a:chOff x="4968" y="4493"/>
            <a:chExt cx="678" cy="725"/>
          </a:xfrm>
        </p:grpSpPr>
        <p:sp>
          <p:nvSpPr>
            <p:cNvPr id="18" name="泪滴形 17"/>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9" name="文本框 18"/>
            <p:cNvSpPr txBox="1"/>
            <p:nvPr/>
          </p:nvSpPr>
          <p:spPr>
            <a:xfrm>
              <a:off x="5073" y="4493"/>
              <a:ext cx="531" cy="725"/>
            </a:xfrm>
            <a:prstGeom prst="rect">
              <a:avLst/>
            </a:prstGeom>
            <a:noFill/>
          </p:spPr>
          <p:txBody>
            <a:bodyPr wrap="none" rtlCol="0">
              <a:spAutoFit/>
            </a:bodyPr>
            <a:lstStyle/>
            <a:p>
              <a:r>
                <a:rPr lang="en-US" altLang="zh-CN" sz="2400" b="1">
                  <a:solidFill>
                    <a:schemeClr val="bg1"/>
                  </a:solidFill>
                </a:rPr>
                <a:t>3</a:t>
              </a:r>
            </a:p>
          </p:txBody>
        </p:sp>
      </p:grpSp>
      <p:grpSp>
        <p:nvGrpSpPr>
          <p:cNvPr id="21" name="组合 20"/>
          <p:cNvGrpSpPr/>
          <p:nvPr/>
        </p:nvGrpSpPr>
        <p:grpSpPr>
          <a:xfrm>
            <a:off x="3209639" y="2681562"/>
            <a:ext cx="430530" cy="460375"/>
            <a:chOff x="4968" y="4493"/>
            <a:chExt cx="678" cy="725"/>
          </a:xfrm>
        </p:grpSpPr>
        <p:sp>
          <p:nvSpPr>
            <p:cNvPr id="23" name="泪滴形 2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4" name="文本框 23"/>
            <p:cNvSpPr txBox="1"/>
            <p:nvPr/>
          </p:nvSpPr>
          <p:spPr>
            <a:xfrm>
              <a:off x="5073" y="4493"/>
              <a:ext cx="531" cy="725"/>
            </a:xfrm>
            <a:prstGeom prst="rect">
              <a:avLst/>
            </a:prstGeom>
            <a:noFill/>
          </p:spPr>
          <p:txBody>
            <a:bodyPr wrap="none" rtlCol="0">
              <a:spAutoFit/>
            </a:bodyPr>
            <a:lstStyle/>
            <a:p>
              <a:r>
                <a:rPr lang="en-US" altLang="zh-CN" sz="2400" b="1">
                  <a:solidFill>
                    <a:schemeClr val="bg1"/>
                  </a:solidFill>
                </a:rPr>
                <a:t>2</a:t>
              </a:r>
            </a:p>
          </p:txBody>
        </p:sp>
      </p:grpSp>
      <p:grpSp>
        <p:nvGrpSpPr>
          <p:cNvPr id="31" name="组合 30"/>
          <p:cNvGrpSpPr/>
          <p:nvPr/>
        </p:nvGrpSpPr>
        <p:grpSpPr>
          <a:xfrm>
            <a:off x="3209639" y="3962992"/>
            <a:ext cx="430530" cy="460375"/>
            <a:chOff x="4968" y="4493"/>
            <a:chExt cx="678" cy="725"/>
          </a:xfrm>
        </p:grpSpPr>
        <p:sp>
          <p:nvSpPr>
            <p:cNvPr id="33" name="泪滴形 3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34" name="文本框 33"/>
            <p:cNvSpPr txBox="1"/>
            <p:nvPr/>
          </p:nvSpPr>
          <p:spPr>
            <a:xfrm>
              <a:off x="5073" y="4493"/>
              <a:ext cx="531" cy="725"/>
            </a:xfrm>
            <a:prstGeom prst="rect">
              <a:avLst/>
            </a:prstGeom>
            <a:noFill/>
          </p:spPr>
          <p:txBody>
            <a:bodyPr wrap="none" rtlCol="0">
              <a:spAutoFit/>
            </a:bodyPr>
            <a:lstStyle/>
            <a:p>
              <a:r>
                <a:rPr lang="en-US" altLang="zh-CN" sz="2400" b="1" dirty="0">
                  <a:solidFill>
                    <a:schemeClr val="bg1"/>
                  </a:solidFill>
                </a:rPr>
                <a:t>4</a:t>
              </a:r>
            </a:p>
          </p:txBody>
        </p:sp>
      </p:grpSp>
      <p:sp>
        <p:nvSpPr>
          <p:cNvPr id="42" name="文本占位符 41"/>
          <p:cNvSpPr>
            <a:spLocks noGrp="1"/>
          </p:cNvSpPr>
          <p:nvPr>
            <p:ph type="body" sz="quarter" idx="11"/>
          </p:nvPr>
        </p:nvSpPr>
        <p:spPr>
          <a:xfrm>
            <a:off x="3934337" y="2031996"/>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3" name="文本占位符 41"/>
          <p:cNvSpPr>
            <a:spLocks noGrp="1"/>
          </p:cNvSpPr>
          <p:nvPr>
            <p:ph type="body" sz="quarter" idx="12"/>
          </p:nvPr>
        </p:nvSpPr>
        <p:spPr>
          <a:xfrm>
            <a:off x="3934337" y="2684065"/>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4" name="文本占位符 41"/>
          <p:cNvSpPr>
            <a:spLocks noGrp="1"/>
          </p:cNvSpPr>
          <p:nvPr>
            <p:ph type="body" sz="quarter" idx="13"/>
          </p:nvPr>
        </p:nvSpPr>
        <p:spPr>
          <a:xfrm>
            <a:off x="3934337" y="3336134"/>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5" name="文本占位符 41"/>
          <p:cNvSpPr>
            <a:spLocks noGrp="1"/>
          </p:cNvSpPr>
          <p:nvPr>
            <p:ph type="body" sz="quarter" idx="14"/>
          </p:nvPr>
        </p:nvSpPr>
        <p:spPr>
          <a:xfrm>
            <a:off x="3934337" y="3961702"/>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Tree>
    <p:extLst>
      <p:ext uri="{BB962C8B-B14F-4D97-AF65-F5344CB8AC3E}">
        <p14:creationId xmlns="" xmlns:p14="http://schemas.microsoft.com/office/powerpoint/2010/main" val="3926764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284809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4247189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0226233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3550334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9407300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5498327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3349999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2303515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591296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69550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64410" y="323849"/>
            <a:ext cx="6879590" cy="473075"/>
          </a:xfrm>
        </p:spPr>
        <p:txBody>
          <a:bodyPr>
            <a:normAutofit/>
          </a:bodyPr>
          <a:lstStyle>
            <a:lvl1pPr marL="0" algn="l" defTabSz="457200" rtl="0" eaLnBrk="1" latinLnBrk="0" hangingPunct="1">
              <a:defRPr lang="zh-CN" altLang="en-US" sz="3600" b="1" kern="1200" dirty="0">
                <a:solidFill>
                  <a:schemeClr val="tx1"/>
                </a:solidFill>
                <a:latin typeface="黑体" pitchFamily="49" charset="-122"/>
                <a:ea typeface="黑体" pitchFamily="49" charset="-122"/>
                <a:cs typeface="+mn-cs"/>
              </a:defRPr>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p:txBody>
          <a:bodyPr>
            <a:normAutofit/>
          </a:bodyPr>
          <a:lstStyle>
            <a:lvl1pPr marL="457200" indent="-457200" algn="l" defTabSz="457200" rtl="0" eaLnBrk="1" latinLnBrk="0" hangingPunct="1">
              <a:spcBef>
                <a:spcPct val="20000"/>
              </a:spcBef>
              <a:defRPr lang="zh-CN" altLang="en-US" sz="2800" kern="1200" dirty="0" smtClean="0">
                <a:solidFill>
                  <a:schemeClr val="tx1"/>
                </a:solidFill>
                <a:latin typeface="Times New Roman" pitchFamily="18" charset="0"/>
                <a:ea typeface="黑体" pitchFamily="49" charset="-122"/>
                <a:cs typeface="+mn-cs"/>
              </a:defRPr>
            </a:lvl1pPr>
            <a:lvl2pPr marL="914400" indent="-342900" algn="l" defTabSz="457200" rtl="0" eaLnBrk="1" latinLnBrk="0" hangingPunct="1">
              <a:spcBef>
                <a:spcPct val="20000"/>
              </a:spcBef>
              <a:buFont typeface="Wingdings" panose="05000000000000000000" pitchFamily="2" charset="2"/>
              <a:buBlip>
                <a:blip r:embed="rId2"/>
              </a:buBlip>
              <a:defRPr lang="zh-CN" altLang="en-US" sz="2200" b="1" kern="1200" dirty="0" smtClean="0">
                <a:solidFill>
                  <a:schemeClr val="accent1">
                    <a:lumMod val="50000"/>
                  </a:schemeClr>
                </a:solidFill>
                <a:latin typeface="黑体" pitchFamily="49" charset="-122"/>
                <a:ea typeface="黑体" pitchFamily="49" charset="-122"/>
                <a:cs typeface="Arial" panose="020B0604020202020204" pitchFamily="34" charset="0"/>
              </a:defRPr>
            </a:lvl2pPr>
            <a:lvl3pPr marL="1143000" indent="-342900" algn="l" defTabSz="457200" rtl="0" eaLnBrk="1" latinLnBrk="0" hangingPunct="1">
              <a:spcBef>
                <a:spcPct val="20000"/>
              </a:spcBef>
              <a:buFont typeface="Wingdings" panose="05000000000000000000" pitchFamily="2" charset="2"/>
              <a:buBlip>
                <a:blip r:embed="rId2"/>
              </a:buBlip>
              <a:defRPr lang="zh-CN" altLang="en-US" sz="2000" b="1" kern="1200" dirty="0" smtClean="0">
                <a:solidFill>
                  <a:schemeClr val="accent1">
                    <a:lumMod val="50000"/>
                  </a:schemeClr>
                </a:solidFill>
                <a:latin typeface="黑体" pitchFamily="49" charset="-122"/>
                <a:ea typeface="黑体" pitchFamily="49" charset="-122"/>
                <a:cs typeface="Arial" panose="020B0604020202020204" pitchFamily="34" charset="0"/>
              </a:defRPr>
            </a:lvl3pPr>
            <a:lvl4pPr marL="1600200" indent="-342900" algn="l" defTabSz="457200" rtl="0" eaLnBrk="1" latinLnBrk="0" hangingPunct="1">
              <a:spcBef>
                <a:spcPct val="20000"/>
              </a:spcBef>
              <a:buFont typeface="Wingdings" panose="05000000000000000000" pitchFamily="2" charset="2"/>
              <a:buChar char="Ø"/>
              <a:defRPr lang="zh-CN" altLang="en-US" sz="2400" kern="1200" dirty="0" smtClean="0">
                <a:solidFill>
                  <a:schemeClr val="tx1"/>
                </a:solidFill>
                <a:latin typeface="Times New Roman" pitchFamily="18" charset="0"/>
                <a:ea typeface="黑体" pitchFamily="49" charset="-122"/>
                <a:cs typeface="+mn-cs"/>
              </a:defRPr>
            </a:lvl4pPr>
            <a:lvl5pPr marL="2057400" indent="-342900" algn="l" defTabSz="457200" rtl="0" eaLnBrk="1" latinLnBrk="0" hangingPunct="1">
              <a:spcBef>
                <a:spcPct val="20000"/>
              </a:spcBef>
              <a:buFont typeface="Wingdings" panose="05000000000000000000" pitchFamily="2" charset="2"/>
              <a:buChar char="Ø"/>
              <a:defRPr lang="zh-CN" altLang="en-US" sz="2400" kern="1200" dirty="0">
                <a:solidFill>
                  <a:schemeClr val="tx1"/>
                </a:solidFill>
                <a:latin typeface="Times New Roman" pitchFamily="18" charset="0"/>
                <a:ea typeface="黑体" pitchFamily="49" charset="-122"/>
                <a:cs typeface="+mn-cs"/>
              </a:defRPr>
            </a:lvl5pPr>
          </a:lstStyle>
          <a:p>
            <a:pPr marL="342900" lvl="1" indent="-342900" algn="l" defTabSz="457200" rtl="0" eaLnBrk="1" latinLnBrk="0" hangingPunct="1">
              <a:spcBef>
                <a:spcPct val="20000"/>
              </a:spcBef>
              <a:buFont typeface="Wingdings" panose="05000000000000000000" pitchFamily="2" charset="2"/>
              <a:buBlip>
                <a:blip r:embed="rId2"/>
              </a:buBlip>
              <a:defRPr/>
            </a:pPr>
            <a:r>
              <a:rPr kumimoji="1" lang="zh-CN" altLang="en-US" dirty="0" smtClean="0"/>
              <a:t>单击此处编辑母版文本样式</a:t>
            </a:r>
          </a:p>
          <a:p>
            <a:pPr marL="800100" lvl="1" indent="-342900" algn="l" defTabSz="457200" rtl="0" eaLnBrk="1" latinLnBrk="0" hangingPunct="1">
              <a:spcBef>
                <a:spcPct val="20000"/>
              </a:spcBef>
              <a:buFont typeface="Wingdings" pitchFamily="2" charset="2"/>
              <a:buChar char="ü"/>
            </a:pPr>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5390232" y="6356350"/>
            <a:ext cx="2133600" cy="365125"/>
          </a:xfrm>
        </p:spPr>
        <p:txBody>
          <a:bodyPr/>
          <a:lstStyle/>
          <a:p>
            <a:fld id="{8D438DF4-5CA0-4B45-92C9-F22AA540E589}" type="slidenum">
              <a:rPr kumimoji="1" lang="zh-CN" altLang="en-US" smtClean="0"/>
              <a:pPr/>
              <a:t>‹#›</a:t>
            </a:fld>
            <a:endParaRPr kumimoji="1" lang="zh-CN" altLang="en-US"/>
          </a:p>
        </p:txBody>
      </p:sp>
      <p:pic>
        <p:nvPicPr>
          <p:cNvPr id="7" name="内容占位符 3" descr="left"/>
          <p:cNvPicPr>
            <a:picLocks noChangeAspect="1"/>
          </p:cNvPicPr>
          <p:nvPr userDrawn="1"/>
        </p:nvPicPr>
        <p:blipFill>
          <a:blip r:embed="rId3"/>
          <a:stretch>
            <a:fillRect/>
          </a:stretch>
        </p:blipFill>
        <p:spPr>
          <a:xfrm rot="21060000">
            <a:off x="5170170" y="-730250"/>
            <a:ext cx="4404995" cy="4526280"/>
          </a:xfrm>
          <a:prstGeom prst="rect">
            <a:avLst/>
          </a:prstGeom>
        </p:spPr>
      </p:pic>
      <p:grpSp>
        <p:nvGrpSpPr>
          <p:cNvPr id="8" name="组合 10"/>
          <p:cNvGrpSpPr/>
          <p:nvPr userDrawn="1"/>
        </p:nvGrpSpPr>
        <p:grpSpPr>
          <a:xfrm>
            <a:off x="-4445" y="6076315"/>
            <a:ext cx="9039860" cy="601980"/>
            <a:chOff x="-64" y="9569"/>
            <a:chExt cx="14236" cy="948"/>
          </a:xfrm>
        </p:grpSpPr>
        <p:sp>
          <p:nvSpPr>
            <p:cNvPr id="9" name="矩形 8"/>
            <p:cNvSpPr/>
            <p:nvPr/>
          </p:nvSpPr>
          <p:spPr>
            <a:xfrm>
              <a:off x="-64" y="10119"/>
              <a:ext cx="1139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0" name="图片 9" descr="logo"/>
            <p:cNvPicPr>
              <a:picLocks noChangeAspect="1"/>
            </p:cNvPicPr>
            <p:nvPr/>
          </p:nvPicPr>
          <p:blipFill>
            <a:blip r:embed="rId4"/>
            <a:stretch>
              <a:fillRect/>
            </a:stretch>
          </p:blipFill>
          <p:spPr>
            <a:xfrm>
              <a:off x="11700" y="9569"/>
              <a:ext cx="2472" cy="948"/>
            </a:xfrm>
            <a:prstGeom prst="rect">
              <a:avLst/>
            </a:prstGeom>
          </p:spPr>
        </p:pic>
      </p:grpSp>
      <p:grpSp>
        <p:nvGrpSpPr>
          <p:cNvPr id="11" name="组合 12"/>
          <p:cNvGrpSpPr/>
          <p:nvPr userDrawn="1"/>
        </p:nvGrpSpPr>
        <p:grpSpPr>
          <a:xfrm>
            <a:off x="-4445" y="367030"/>
            <a:ext cx="2268855" cy="429895"/>
            <a:chOff x="-7" y="578"/>
            <a:chExt cx="3573" cy="677"/>
          </a:xfrm>
        </p:grpSpPr>
        <p:sp>
          <p:nvSpPr>
            <p:cNvPr id="12" name="矩形 11"/>
            <p:cNvSpPr/>
            <p:nvPr/>
          </p:nvSpPr>
          <p:spPr>
            <a:xfrm>
              <a:off x="-7" y="969"/>
              <a:ext cx="266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3" name="图片 12" descr="logo"/>
            <p:cNvPicPr>
              <a:picLocks noChangeAspect="1"/>
            </p:cNvPicPr>
            <p:nvPr/>
          </p:nvPicPr>
          <p:blipFill>
            <a:blip r:embed="rId4"/>
            <a:srcRect r="56472" b="2848"/>
            <a:stretch>
              <a:fillRect/>
            </a:stretch>
          </p:blipFill>
          <p:spPr>
            <a:xfrm>
              <a:off x="2775" y="578"/>
              <a:ext cx="791" cy="677"/>
            </a:xfrm>
            <a:prstGeom prst="rect">
              <a:avLst/>
            </a:prstGeom>
          </p:spPr>
        </p:pic>
      </p:gr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7081680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0988088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7509608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361800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38985723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307348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3582535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pPr>
              <a:defRPr/>
            </a:pPr>
            <a:fld id="{D7378181-8EFD-40C0-82C1-C149E9B1AE8B}" type="datetime1">
              <a:rPr lang="zh-CN" altLang="en-US"/>
              <a:pPr>
                <a:defRPr/>
              </a:pPr>
              <a:t>2017/11/15</a:t>
            </a:fld>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F54EF53E-3578-40BB-8662-DA148163ED81}" type="slidenum">
              <a:rPr lang="zh-CN" altLang="en-US"/>
              <a:pPr>
                <a:defRPr/>
              </a:pPr>
              <a:t>‹#›</a:t>
            </a:fld>
            <a:endParaRPr lang="zh-CN" altLang="en-US"/>
          </a:p>
        </p:txBody>
      </p:sp>
    </p:spTree>
    <p:extLst>
      <p:ext uri="{BB962C8B-B14F-4D97-AF65-F5344CB8AC3E}">
        <p14:creationId xmlns="" xmlns:p14="http://schemas.microsoft.com/office/powerpoint/2010/main" val="4000910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pPr>
              <a:defRPr/>
            </a:pPr>
            <a:fld id="{D7378181-8EFD-40C0-82C1-C149E9B1AE8B}" type="datetime1">
              <a:rPr lang="zh-CN" altLang="en-US"/>
              <a:pPr>
                <a:defRPr/>
              </a:pPr>
              <a:t>2017/11/15</a:t>
            </a:fld>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F54EF53E-3578-40BB-8662-DA148163ED81}" type="slidenum">
              <a:rPr lang="zh-CN" altLang="en-US"/>
              <a:pPr>
                <a:defRPr/>
              </a:pPr>
              <a:t>‹#›</a:t>
            </a:fld>
            <a:endParaRPr lang="zh-CN" altLang="en-US"/>
          </a:p>
        </p:txBody>
      </p:sp>
    </p:spTree>
    <p:extLst>
      <p:ext uri="{BB962C8B-B14F-4D97-AF65-F5344CB8AC3E}">
        <p14:creationId xmlns="" xmlns:p14="http://schemas.microsoft.com/office/powerpoint/2010/main" val="264928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lvl2pPr>
              <a:defRPr>
                <a:latin typeface="楷体" panose="02010609060101010101" pitchFamily="49" charset="-122"/>
                <a:ea typeface="楷体"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fld id="{1B504CAC-0995-4335-9B57-51497C3237DB}" type="datetime1">
              <a:rPr lang="zh-CN" altLang="en-US"/>
              <a:pPr/>
              <a:t>2017/11/15</a:t>
            </a:fld>
            <a:endParaRPr lang="zh-CN" altLang="en-US"/>
          </a:p>
        </p:txBody>
      </p:sp>
      <p:sp>
        <p:nvSpPr>
          <p:cNvPr id="5" name="页脚占位符 4"/>
          <p:cNvSpPr>
            <a:spLocks noGrp="1"/>
          </p:cNvSpPr>
          <p:nvPr>
            <p:ph type="ftr" sz="quarter" idx="11"/>
          </p:nvPr>
        </p:nvSpPr>
        <p:spPr>
          <a:xfrm>
            <a:off x="3124200" y="6448425"/>
            <a:ext cx="2895600" cy="365125"/>
          </a:xfrm>
          <a:prstGeom prst="rect">
            <a:avLst/>
          </a:prstGeom>
        </p:spPr>
        <p:txBody>
          <a:bodyPr/>
          <a:lstStyle>
            <a:lvl1pPr>
              <a:defRPr/>
            </a:lvl1pPr>
          </a:lstStyle>
          <a:p>
            <a:r>
              <a:rPr lang="en-US" altLang="zh-CN"/>
              <a:t>973</a:t>
            </a:r>
            <a:endParaRPr lang="zh-CN" altLang="en-US"/>
          </a:p>
        </p:txBody>
      </p:sp>
      <p:sp>
        <p:nvSpPr>
          <p:cNvPr id="6" name="灯片编号占位符 5"/>
          <p:cNvSpPr>
            <a:spLocks noGrp="1"/>
          </p:cNvSpPr>
          <p:nvPr>
            <p:ph type="sldNum" sz="quarter" idx="12"/>
          </p:nvPr>
        </p:nvSpPr>
        <p:spPr/>
        <p:txBody>
          <a:bodyPr/>
          <a:lstStyle>
            <a:lvl1pPr>
              <a:defRPr/>
            </a:lvl1pPr>
          </a:lstStyle>
          <a:p>
            <a:fld id="{AA288403-55FA-4D59-AECD-3975BF139F9F}" type="slidenum">
              <a:rPr lang="zh-CN" altLang="en-US"/>
              <a:pPr/>
              <a:t>‹#›</a:t>
            </a:fld>
            <a:endParaRPr lang="zh-CN" altLang="en-US"/>
          </a:p>
        </p:txBody>
      </p:sp>
    </p:spTree>
    <p:extLst>
      <p:ext uri="{BB962C8B-B14F-4D97-AF65-F5344CB8AC3E}">
        <p14:creationId xmlns="" xmlns:p14="http://schemas.microsoft.com/office/powerpoint/2010/main" val="1165427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atin typeface="黑体" panose="02010609060101010101" pitchFamily="49" charset="-122"/>
                <a:ea typeface="黑体" panose="02010609060101010101" pitchFamily="49" charset="-122"/>
              </a:defRPr>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pic>
        <p:nvPicPr>
          <p:cNvPr id="7" name="图片 6" descr="left"/>
          <p:cNvPicPr>
            <a:picLocks noChangeAspect="1"/>
          </p:cNvPicPr>
          <p:nvPr userDrawn="1"/>
        </p:nvPicPr>
        <p:blipFill>
          <a:blip r:embed="rId2"/>
          <a:stretch>
            <a:fillRect/>
          </a:stretch>
        </p:blipFill>
        <p:spPr>
          <a:xfrm>
            <a:off x="219710" y="1790700"/>
            <a:ext cx="4866640" cy="4437380"/>
          </a:xfrm>
          <a:prstGeom prst="rect">
            <a:avLst/>
          </a:prstGeom>
        </p:spPr>
      </p:pic>
      <p:sp>
        <p:nvSpPr>
          <p:cNvPr id="8" name="椭圆 7"/>
          <p:cNvSpPr/>
          <p:nvPr userDrawn="1"/>
        </p:nvSpPr>
        <p:spPr>
          <a:xfrm>
            <a:off x="4436745" y="1866265"/>
            <a:ext cx="722630" cy="722630"/>
          </a:xfrm>
          <a:prstGeom prst="ellipse">
            <a:avLst/>
          </a:prstGeom>
          <a:gradFill>
            <a:gsLst>
              <a:gs pos="0">
                <a:srgbClr val="003D98"/>
              </a:gs>
              <a:gs pos="100000">
                <a:srgbClr val="00AE93"/>
              </a:gs>
            </a:gsLst>
            <a:lin ang="1866000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文本占位符 2"/>
          <p:cNvSpPr>
            <a:spLocks noGrp="1"/>
          </p:cNvSpPr>
          <p:nvPr>
            <p:ph type="body" idx="13"/>
          </p:nvPr>
        </p:nvSpPr>
        <p:spPr>
          <a:xfrm>
            <a:off x="722313" y="2896235"/>
            <a:ext cx="7772400" cy="1500187"/>
          </a:xfrm>
        </p:spPr>
        <p:txBody>
          <a:bodyPr anchor="ctr" anchorCtr="1">
            <a:normAutofit/>
          </a:bodyPr>
          <a:lstStyle>
            <a:lvl1pPr marL="0" indent="0" algn="l" defTabSz="457200" rtl="0" eaLnBrk="1" latinLnBrk="0" hangingPunct="1">
              <a:buNone/>
              <a:defRPr lang="zh-CN" altLang="en-US" sz="4000" b="1" kern="1200" dirty="0">
                <a:solidFill>
                  <a:schemeClr val="tx1"/>
                </a:solidFill>
                <a:latin typeface="黑体" pitchFamily="49" charset="-122"/>
                <a:ea typeface="黑体" pitchFamily="49" charset="-122"/>
                <a:cs typeface="+mn-cs"/>
              </a:defRPr>
            </a:lvl1pPr>
          </a:lstStyle>
          <a:p>
            <a:endParaRPr lang="zh-CN" altLang="en-US" dirty="0"/>
          </a:p>
        </p:txBody>
      </p:sp>
      <p:sp>
        <p:nvSpPr>
          <p:cNvPr id="16" name="文本占位符 15"/>
          <p:cNvSpPr>
            <a:spLocks noGrp="1"/>
          </p:cNvSpPr>
          <p:nvPr>
            <p:ph type="body" sz="quarter" idx="14"/>
          </p:nvPr>
        </p:nvSpPr>
        <p:spPr>
          <a:xfrm>
            <a:off x="4608513" y="1996107"/>
            <a:ext cx="376237" cy="722313"/>
          </a:xfrm>
        </p:spPr>
        <p:txBody>
          <a:bodyPr>
            <a:normAutofit/>
          </a:bodyPr>
          <a:lstStyle>
            <a:lvl1pPr marL="0" indent="0">
              <a:buNone/>
              <a:defRPr lang="zh-CN" altLang="en-US" sz="2400" b="1" kern="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pPr lvl="0"/>
            <a:endParaRPr lang="zh-CN" altLang="en-US" dirty="0"/>
          </a:p>
        </p:txBody>
      </p:sp>
      <p:grpSp>
        <p:nvGrpSpPr>
          <p:cNvPr id="17" name="组合 10"/>
          <p:cNvGrpSpPr/>
          <p:nvPr userDrawn="1"/>
        </p:nvGrpSpPr>
        <p:grpSpPr>
          <a:xfrm>
            <a:off x="-4445" y="6076315"/>
            <a:ext cx="9039860" cy="601980"/>
            <a:chOff x="-64" y="9569"/>
            <a:chExt cx="14236" cy="948"/>
          </a:xfrm>
        </p:grpSpPr>
        <p:sp>
          <p:nvSpPr>
            <p:cNvPr id="18" name="矩形 17"/>
            <p:cNvSpPr/>
            <p:nvPr/>
          </p:nvSpPr>
          <p:spPr>
            <a:xfrm>
              <a:off x="-64" y="10119"/>
              <a:ext cx="1139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descr="logo"/>
            <p:cNvPicPr>
              <a:picLocks noChangeAspect="1"/>
            </p:cNvPicPr>
            <p:nvPr/>
          </p:nvPicPr>
          <p:blipFill>
            <a:blip r:embed="rId3"/>
            <a:stretch>
              <a:fillRect/>
            </a:stretch>
          </p:blipFill>
          <p:spPr>
            <a:xfrm>
              <a:off x="11700" y="9569"/>
              <a:ext cx="2472" cy="948"/>
            </a:xfrm>
            <a:prstGeom prst="rect">
              <a:avLst/>
            </a:prstGeom>
          </p:spPr>
        </p:pic>
      </p:gr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lvl2pPr>
              <a:defRPr>
                <a:latin typeface="楷体" panose="02010609060101010101" pitchFamily="49" charset="-122"/>
                <a:ea typeface="楷体"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fld id="{1B504CAC-0995-4335-9B57-51497C3237DB}" type="datetime1">
              <a:rPr lang="zh-CN" altLang="en-US"/>
              <a:pPr/>
              <a:t>2017/11/15</a:t>
            </a:fld>
            <a:endParaRPr lang="zh-CN" altLang="en-US"/>
          </a:p>
        </p:txBody>
      </p:sp>
      <p:sp>
        <p:nvSpPr>
          <p:cNvPr id="5" name="页脚占位符 4"/>
          <p:cNvSpPr>
            <a:spLocks noGrp="1"/>
          </p:cNvSpPr>
          <p:nvPr>
            <p:ph type="ftr" sz="quarter" idx="11"/>
          </p:nvPr>
        </p:nvSpPr>
        <p:spPr>
          <a:xfrm>
            <a:off x="3124200" y="6448425"/>
            <a:ext cx="2895600" cy="365125"/>
          </a:xfrm>
          <a:prstGeom prst="rect">
            <a:avLst/>
          </a:prstGeom>
        </p:spPr>
        <p:txBody>
          <a:bodyPr/>
          <a:lstStyle>
            <a:lvl1pPr>
              <a:defRPr/>
            </a:lvl1pPr>
          </a:lstStyle>
          <a:p>
            <a:r>
              <a:rPr lang="en-US" altLang="zh-CN"/>
              <a:t>973</a:t>
            </a:r>
            <a:endParaRPr lang="zh-CN" altLang="en-US"/>
          </a:p>
        </p:txBody>
      </p:sp>
      <p:sp>
        <p:nvSpPr>
          <p:cNvPr id="6" name="灯片编号占位符 5"/>
          <p:cNvSpPr>
            <a:spLocks noGrp="1"/>
          </p:cNvSpPr>
          <p:nvPr>
            <p:ph type="sldNum" sz="quarter" idx="12"/>
          </p:nvPr>
        </p:nvSpPr>
        <p:spPr/>
        <p:txBody>
          <a:bodyPr/>
          <a:lstStyle>
            <a:lvl1pPr>
              <a:defRPr/>
            </a:lvl1pPr>
          </a:lstStyle>
          <a:p>
            <a:fld id="{AA288403-55FA-4D59-AECD-3975BF139F9F}" type="slidenum">
              <a:rPr lang="zh-CN" altLang="en-US"/>
              <a:pPr/>
              <a:t>‹#›</a:t>
            </a:fld>
            <a:endParaRPr lang="zh-CN" altLang="en-US"/>
          </a:p>
        </p:txBody>
      </p:sp>
    </p:spTree>
    <p:extLst>
      <p:ext uri="{BB962C8B-B14F-4D97-AF65-F5344CB8AC3E}">
        <p14:creationId xmlns="" xmlns:p14="http://schemas.microsoft.com/office/powerpoint/2010/main" val="10360303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lvl2pPr>
              <a:defRPr>
                <a:latin typeface="楷体" panose="02010609060101010101" pitchFamily="49" charset="-122"/>
                <a:ea typeface="楷体"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fld id="{1B504CAC-0995-4335-9B57-51497C3237DB}" type="datetime1">
              <a:rPr lang="zh-CN" altLang="en-US"/>
              <a:pPr/>
              <a:t>2017/11/15</a:t>
            </a:fld>
            <a:endParaRPr lang="zh-CN" altLang="en-US"/>
          </a:p>
        </p:txBody>
      </p:sp>
      <p:sp>
        <p:nvSpPr>
          <p:cNvPr id="5" name="页脚占位符 4"/>
          <p:cNvSpPr>
            <a:spLocks noGrp="1"/>
          </p:cNvSpPr>
          <p:nvPr>
            <p:ph type="ftr" sz="quarter" idx="11"/>
          </p:nvPr>
        </p:nvSpPr>
        <p:spPr>
          <a:xfrm>
            <a:off x="3124200" y="6448425"/>
            <a:ext cx="2895600" cy="365125"/>
          </a:xfrm>
          <a:prstGeom prst="rect">
            <a:avLst/>
          </a:prstGeom>
        </p:spPr>
        <p:txBody>
          <a:bodyPr/>
          <a:lstStyle>
            <a:lvl1pPr>
              <a:defRPr/>
            </a:lvl1pPr>
          </a:lstStyle>
          <a:p>
            <a:r>
              <a:rPr lang="en-US" altLang="zh-CN"/>
              <a:t>973</a:t>
            </a:r>
            <a:endParaRPr lang="zh-CN" altLang="en-US"/>
          </a:p>
        </p:txBody>
      </p:sp>
      <p:sp>
        <p:nvSpPr>
          <p:cNvPr id="6" name="灯片编号占位符 5"/>
          <p:cNvSpPr>
            <a:spLocks noGrp="1"/>
          </p:cNvSpPr>
          <p:nvPr>
            <p:ph type="sldNum" sz="quarter" idx="12"/>
          </p:nvPr>
        </p:nvSpPr>
        <p:spPr/>
        <p:txBody>
          <a:bodyPr/>
          <a:lstStyle>
            <a:lvl1pPr>
              <a:defRPr/>
            </a:lvl1pPr>
          </a:lstStyle>
          <a:p>
            <a:fld id="{AA288403-55FA-4D59-AECD-3975BF139F9F}" type="slidenum">
              <a:rPr lang="zh-CN" altLang="en-US"/>
              <a:pPr/>
              <a:t>‹#›</a:t>
            </a:fld>
            <a:endParaRPr lang="zh-CN" altLang="en-US"/>
          </a:p>
        </p:txBody>
      </p:sp>
    </p:spTree>
    <p:extLst>
      <p:ext uri="{BB962C8B-B14F-4D97-AF65-F5344CB8AC3E}">
        <p14:creationId xmlns="" xmlns:p14="http://schemas.microsoft.com/office/powerpoint/2010/main" val="30798632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31_标题和内容">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b="0">
                <a:solidFill>
                  <a:srgbClr val="000000"/>
                </a:solidFill>
                <a:effectLst/>
              </a:defRPr>
            </a:pPr>
            <a:r>
              <a:rPr sz="3600" b="1">
                <a:solidFill>
                  <a:srgbClr val="FFCC00"/>
                </a:solidFill>
                <a:effectLst>
                  <a:outerShdw blurRad="38100" dist="38100" dir="2700000" rotWithShape="0">
                    <a:srgbClr val="000000">
                      <a:alpha val="43137"/>
                    </a:srgbClr>
                  </a:outerShdw>
                </a:effectLst>
              </a:rPr>
              <a:t>标题文本</a:t>
            </a:r>
          </a:p>
        </p:txBody>
      </p:sp>
      <p:sp>
        <p:nvSpPr>
          <p:cNvPr id="22" name="Shape 22"/>
          <p:cNvSpPr>
            <a:spLocks noGrp="1"/>
          </p:cNvSpPr>
          <p:nvPr>
            <p:ph type="body" idx="1"/>
          </p:nvPr>
        </p:nvSpPr>
        <p:spPr>
          <a:xfrm>
            <a:off x="250825" y="1268412"/>
            <a:ext cx="8785225" cy="5589589"/>
          </a:xfrm>
          <a:prstGeom prst="rect">
            <a:avLst/>
          </a:prstGeom>
        </p:spPr>
        <p:txBody>
          <a:bodyPr/>
          <a:lstStyle>
            <a:lvl1pPr>
              <a:buBlip>
                <a:blip r:embed="rId2"/>
              </a:buBlip>
            </a:lvl1pPr>
          </a:lstStyle>
          <a:p>
            <a:pPr lvl="0">
              <a:defRPr sz="1800" b="0"/>
            </a:pPr>
            <a:r>
              <a:rPr sz="2400" b="1" dirty="0" err="1"/>
              <a:t>正文级别</a:t>
            </a:r>
            <a:r>
              <a:rPr sz="2400" b="1" dirty="0"/>
              <a:t> 1</a:t>
            </a:r>
          </a:p>
          <a:p>
            <a:pPr lvl="1">
              <a:defRPr sz="1800" b="0"/>
            </a:pPr>
            <a:r>
              <a:rPr sz="2400" b="1" dirty="0" err="1"/>
              <a:t>正文级别</a:t>
            </a:r>
            <a:r>
              <a:rPr sz="2400" b="1" dirty="0"/>
              <a:t> 2</a:t>
            </a:r>
          </a:p>
          <a:p>
            <a:pPr lvl="2">
              <a:defRPr sz="1800" b="0"/>
            </a:pPr>
            <a:r>
              <a:rPr sz="2400" b="1" dirty="0" err="1"/>
              <a:t>正文级别</a:t>
            </a:r>
            <a:r>
              <a:rPr sz="2400" b="1" dirty="0"/>
              <a:t> 3</a:t>
            </a:r>
          </a:p>
          <a:p>
            <a:pPr lvl="3">
              <a:defRPr sz="1800" b="0"/>
            </a:pPr>
            <a:r>
              <a:rPr sz="2400" b="1" dirty="0" err="1"/>
              <a:t>正文级别</a:t>
            </a:r>
            <a:r>
              <a:rPr sz="2400" b="1" dirty="0"/>
              <a:t> 4</a:t>
            </a:r>
          </a:p>
          <a:p>
            <a:pPr lvl="4">
              <a:defRPr sz="1800" b="0"/>
            </a:pPr>
            <a:r>
              <a:rPr sz="2400" b="1" dirty="0" err="1"/>
              <a:t>正文级别</a:t>
            </a:r>
            <a:r>
              <a:rPr sz="2400" b="1" dirty="0"/>
              <a:t> 5</a:t>
            </a:r>
          </a:p>
        </p:txBody>
      </p:sp>
      <p:sp>
        <p:nvSpPr>
          <p:cNvPr id="23" name="Shape 2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 xmlns:p14="http://schemas.microsoft.com/office/powerpoint/2010/main" val="3051119100"/>
      </p:ext>
    </p:extLst>
  </p:cSld>
  <p:clrMapOvr>
    <a:masterClrMapping/>
  </p:clrMapOvr>
  <p:transition spd="med"/>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2684795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257561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410882275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062359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8660301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4" name="矩形 6"/>
          <p:cNvSpPr/>
          <p:nvPr userDrawn="1"/>
        </p:nvSpPr>
        <p:spPr>
          <a:xfrm>
            <a:off x="0" y="-23813"/>
            <a:ext cx="9144000" cy="684213"/>
          </a:xfrm>
          <a:prstGeom prst="rect">
            <a:avLst/>
          </a:prstGeom>
          <a:solidFill>
            <a:srgbClr val="1838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sp>
        <p:nvSpPr>
          <p:cNvPr id="5" name="矩形 7"/>
          <p:cNvSpPr/>
          <p:nvPr userDrawn="1"/>
        </p:nvSpPr>
        <p:spPr>
          <a:xfrm>
            <a:off x="8816975" y="-23813"/>
            <a:ext cx="327025" cy="684213"/>
          </a:xfrm>
          <a:prstGeom prst="rect">
            <a:avLst/>
          </a:prstGeom>
          <a:solidFill>
            <a:srgbClr val="17C77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p>
        </p:txBody>
      </p:sp>
      <p:pic>
        <p:nvPicPr>
          <p:cNvPr id="6" name="图片 8"/>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8459788" y="-23813"/>
            <a:ext cx="684212" cy="68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 name="直接连接符 9"/>
          <p:cNvCxnSpPr/>
          <p:nvPr userDrawn="1"/>
        </p:nvCxnSpPr>
        <p:spPr>
          <a:xfrm>
            <a:off x="0" y="6467475"/>
            <a:ext cx="9144000" cy="0"/>
          </a:xfrm>
          <a:prstGeom prst="line">
            <a:avLst/>
          </a:prstGeom>
          <a:ln w="28575">
            <a:solidFill>
              <a:srgbClr val="14AE67"/>
            </a:solidFill>
          </a:ln>
        </p:spPr>
        <p:style>
          <a:lnRef idx="1">
            <a:schemeClr val="accent1"/>
          </a:lnRef>
          <a:fillRef idx="0">
            <a:schemeClr val="accent1"/>
          </a:fillRef>
          <a:effectRef idx="0">
            <a:schemeClr val="accent1"/>
          </a:effectRef>
          <a:fontRef idx="minor">
            <a:schemeClr val="tx1"/>
          </a:fontRef>
        </p:style>
      </p:cxnSp>
      <p:pic>
        <p:nvPicPr>
          <p:cNvPr id="8" name="图片 10"/>
          <p:cNvPicPr>
            <a:picLocks noChangeAspect="1"/>
          </p:cNvPicPr>
          <p:nvPr userDrawn="1"/>
        </p:nvPicPr>
        <p:blipFill>
          <a:blip r:embed="rId3">
            <a:extLst>
              <a:ext uri="{28A0092B-C50C-407E-A947-70E740481C1C}">
                <a14:useLocalDpi xmlns="" xmlns:a14="http://schemas.microsoft.com/office/drawing/2010/main" val="0"/>
              </a:ext>
            </a:extLst>
          </a:blip>
          <a:srcRect/>
          <a:stretch>
            <a:fillRect/>
          </a:stretch>
        </p:blipFill>
        <p:spPr bwMode="auto">
          <a:xfrm>
            <a:off x="214313" y="6499225"/>
            <a:ext cx="307975" cy="309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4" descr="C:\Users\nanjiang\Desktop\1234.png"/>
          <p:cNvPicPr>
            <a:picLocks noChangeAspect="1" noChangeArrowheads="1"/>
          </p:cNvPicPr>
          <p:nvPr userDrawn="1"/>
        </p:nvPicPr>
        <p:blipFill>
          <a:blip r:embed="rId4">
            <a:extLst>
              <a:ext uri="{28A0092B-C50C-407E-A947-70E740481C1C}">
                <a14:useLocalDpi xmlns="" xmlns:a14="http://schemas.microsoft.com/office/drawing/2010/main" val="0"/>
              </a:ext>
            </a:extLst>
          </a:blip>
          <a:srcRect/>
          <a:stretch>
            <a:fillRect/>
          </a:stretch>
        </p:blipFill>
        <p:spPr bwMode="auto">
          <a:xfrm>
            <a:off x="668338" y="6467475"/>
            <a:ext cx="938212" cy="473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标题 1"/>
          <p:cNvSpPr>
            <a:spLocks noGrp="1"/>
          </p:cNvSpPr>
          <p:nvPr>
            <p:ph type="title"/>
          </p:nvPr>
        </p:nvSpPr>
        <p:spPr>
          <a:xfrm>
            <a:off x="0" y="29921"/>
            <a:ext cx="8460000" cy="577134"/>
          </a:xfrm>
        </p:spPr>
        <p:txBody>
          <a:bodyPr>
            <a:normAutofit/>
          </a:bodyPr>
          <a:lstStyle>
            <a:lvl1pPr>
              <a:defRPr sz="2800">
                <a:solidFill>
                  <a:schemeClr val="bg1"/>
                </a:solidFill>
                <a:latin typeface="Arial" panose="020B0604020202020204" pitchFamily="34" charset="0"/>
                <a:cs typeface="Arial" panose="020B0604020202020204" pitchFamily="34" charset="0"/>
              </a:defRPr>
            </a:lvl1pPr>
          </a:lstStyle>
          <a:p>
            <a:r>
              <a:rPr lang="zh-CN" altLang="en-US" dirty="0" smtClean="0"/>
              <a:t>单击此处编辑母版标题样式</a:t>
            </a:r>
            <a:endParaRPr lang="zh-CN" altLang="en-US" dirty="0"/>
          </a:p>
        </p:txBody>
      </p:sp>
      <p:sp>
        <p:nvSpPr>
          <p:cNvPr id="15" name="文本占位符 14"/>
          <p:cNvSpPr>
            <a:spLocks noGrp="1"/>
          </p:cNvSpPr>
          <p:nvPr>
            <p:ph type="body" sz="quarter" idx="13"/>
          </p:nvPr>
        </p:nvSpPr>
        <p:spPr>
          <a:xfrm>
            <a:off x="155351" y="852763"/>
            <a:ext cx="5959701" cy="4058330"/>
          </a:xfrm>
        </p:spPr>
        <p:txBody>
          <a:bodyPr>
            <a:normAutofit/>
          </a:bodyPr>
          <a:lstStyle>
            <a:lvl1pPr>
              <a:defRPr sz="2400">
                <a:solidFill>
                  <a:srgbClr val="17375E"/>
                </a:solidFill>
                <a:latin typeface="Candara" panose="020E0502030303020204" pitchFamily="34" charset="0"/>
              </a:defRPr>
            </a:lvl1pPr>
            <a:lvl2pPr>
              <a:defRPr sz="2000">
                <a:solidFill>
                  <a:srgbClr val="17375E"/>
                </a:solidFill>
                <a:latin typeface="Candara" panose="020E0502030303020204" pitchFamily="34" charset="0"/>
              </a:defRPr>
            </a:lvl2pPr>
            <a:lvl3pPr>
              <a:defRPr sz="1800">
                <a:solidFill>
                  <a:srgbClr val="17375E"/>
                </a:solidFill>
                <a:latin typeface="Candara" panose="020E0502030303020204" pitchFamily="34" charset="0"/>
              </a:defRPr>
            </a:lvl3pPr>
            <a:lvl4pPr>
              <a:defRPr sz="1600">
                <a:solidFill>
                  <a:srgbClr val="17375E"/>
                </a:solidFill>
                <a:latin typeface="Candara" panose="020E0502030303020204" pitchFamily="34" charset="0"/>
              </a:defRPr>
            </a:lvl4pPr>
            <a:lvl5pPr>
              <a:defRPr sz="1600">
                <a:solidFill>
                  <a:srgbClr val="17375E"/>
                </a:solidFill>
                <a:latin typeface="Candara" panose="020E0502030303020204" pitchFamily="34" charset="0"/>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0" name="灯片编号占位符 4"/>
          <p:cNvSpPr>
            <a:spLocks noGrp="1"/>
          </p:cNvSpPr>
          <p:nvPr>
            <p:ph type="sldNum" sz="quarter" idx="14"/>
          </p:nvPr>
        </p:nvSpPr>
        <p:spPr>
          <a:xfrm>
            <a:off x="7086600" y="6467475"/>
            <a:ext cx="2057400" cy="390525"/>
          </a:xfrm>
        </p:spPr>
        <p:txBody>
          <a:bodyPr/>
          <a:lstStyle>
            <a:lvl1pPr>
              <a:defRPr sz="1400" b="1" smtClean="0">
                <a:solidFill>
                  <a:srgbClr val="17375E"/>
                </a:solidFill>
                <a:latin typeface="Georgia" panose="02040502050405020303" pitchFamily="18" charset="0"/>
              </a:defRPr>
            </a:lvl1pPr>
          </a:lstStyle>
          <a:p>
            <a:pPr>
              <a:defRPr/>
            </a:pPr>
            <a:fld id="{4EEF2E48-9CF4-42B4-AEAF-9EDADBC32BA2}" type="slidenum">
              <a:rPr lang="zh-CN" altLang="en-US"/>
              <a:pPr>
                <a:defRPr/>
              </a:pPr>
              <a:t>‹#›</a:t>
            </a:fld>
            <a:endParaRPr lang="zh-CN" altLang="en-US"/>
          </a:p>
        </p:txBody>
      </p:sp>
    </p:spTree>
    <p:extLst>
      <p:ext uri="{BB962C8B-B14F-4D97-AF65-F5344CB8AC3E}">
        <p14:creationId xmlns="" xmlns:p14="http://schemas.microsoft.com/office/powerpoint/2010/main" val="42386101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6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1883293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pic>
        <p:nvPicPr>
          <p:cNvPr id="5" name="内容占位符 3" descr="thk"/>
          <p:cNvPicPr>
            <a:picLocks noChangeAspect="1"/>
          </p:cNvPicPr>
          <p:nvPr userDrawn="1"/>
        </p:nvPicPr>
        <p:blipFill>
          <a:blip r:embed="rId2"/>
          <a:stretch>
            <a:fillRect/>
          </a:stretch>
        </p:blipFill>
        <p:spPr>
          <a:xfrm>
            <a:off x="490855" y="2913380"/>
            <a:ext cx="4438650" cy="885825"/>
          </a:xfrm>
          <a:prstGeom prst="rect">
            <a:avLst/>
          </a:prstGeom>
        </p:spPr>
      </p:pic>
      <p:pic>
        <p:nvPicPr>
          <p:cNvPr id="6" name="图片 5" descr="bigright"/>
          <p:cNvPicPr>
            <a:picLocks noChangeAspect="1"/>
          </p:cNvPicPr>
          <p:nvPr userDrawn="1"/>
        </p:nvPicPr>
        <p:blipFill>
          <a:blip r:embed="rId3"/>
          <a:stretch>
            <a:fillRect/>
          </a:stretch>
        </p:blipFill>
        <p:spPr>
          <a:xfrm>
            <a:off x="4832350" y="132080"/>
            <a:ext cx="6000115" cy="5781040"/>
          </a:xfrm>
          <a:prstGeom prst="rect">
            <a:avLst/>
          </a:prstGeom>
        </p:spPr>
      </p:pic>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7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21579666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38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 xmlns:p14="http://schemas.microsoft.com/office/powerpoint/2010/main" val="12231999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9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lvl2pPr>
              <a:defRPr>
                <a:latin typeface="楷体" panose="02010609060101010101" pitchFamily="49" charset="-122"/>
                <a:ea typeface="楷体"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fld id="{1B504CAC-0995-4335-9B57-51497C3237DB}" type="datetime1">
              <a:rPr lang="zh-CN" altLang="en-US"/>
              <a:pPr/>
              <a:t>2017/11/15</a:t>
            </a:fld>
            <a:endParaRPr lang="zh-CN" altLang="en-US"/>
          </a:p>
        </p:txBody>
      </p:sp>
      <p:sp>
        <p:nvSpPr>
          <p:cNvPr id="5" name="页脚占位符 4"/>
          <p:cNvSpPr>
            <a:spLocks noGrp="1"/>
          </p:cNvSpPr>
          <p:nvPr>
            <p:ph type="ftr" sz="quarter" idx="11"/>
          </p:nvPr>
        </p:nvSpPr>
        <p:spPr>
          <a:xfrm>
            <a:off x="3124200" y="6448425"/>
            <a:ext cx="2895600" cy="365125"/>
          </a:xfrm>
          <a:prstGeom prst="rect">
            <a:avLst/>
          </a:prstGeom>
        </p:spPr>
        <p:txBody>
          <a:bodyPr/>
          <a:lstStyle>
            <a:lvl1pPr>
              <a:defRPr/>
            </a:lvl1pPr>
          </a:lstStyle>
          <a:p>
            <a:r>
              <a:rPr lang="en-US" altLang="zh-CN"/>
              <a:t>973</a:t>
            </a:r>
            <a:endParaRPr lang="zh-CN" altLang="en-US"/>
          </a:p>
        </p:txBody>
      </p:sp>
      <p:sp>
        <p:nvSpPr>
          <p:cNvPr id="6" name="灯片编号占位符 5"/>
          <p:cNvSpPr>
            <a:spLocks noGrp="1"/>
          </p:cNvSpPr>
          <p:nvPr>
            <p:ph type="sldNum" sz="quarter" idx="12"/>
          </p:nvPr>
        </p:nvSpPr>
        <p:spPr/>
        <p:txBody>
          <a:bodyPr/>
          <a:lstStyle>
            <a:lvl1pPr>
              <a:defRPr/>
            </a:lvl1pPr>
          </a:lstStyle>
          <a:p>
            <a:fld id="{AA288403-55FA-4D59-AECD-3975BF139F9F}" type="slidenum">
              <a:rPr lang="zh-CN" altLang="en-US"/>
              <a:pPr/>
              <a:t>‹#›</a:t>
            </a:fld>
            <a:endParaRPr lang="zh-CN" altLang="en-US"/>
          </a:p>
        </p:txBody>
      </p:sp>
    </p:spTree>
    <p:extLst>
      <p:ext uri="{BB962C8B-B14F-4D97-AF65-F5344CB8AC3E}">
        <p14:creationId xmlns="" xmlns:p14="http://schemas.microsoft.com/office/powerpoint/2010/main" val="304816919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0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lvl2pPr>
              <a:defRPr>
                <a:latin typeface="楷体" panose="02010609060101010101" pitchFamily="49" charset="-122"/>
                <a:ea typeface="楷体" panose="02010609060101010101" pitchFamily="49" charset="-122"/>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fld id="{1B504CAC-0995-4335-9B57-51497C3237DB}" type="datetime1">
              <a:rPr lang="zh-CN" altLang="en-US"/>
              <a:pPr/>
              <a:t>2017/11/15</a:t>
            </a:fld>
            <a:endParaRPr lang="zh-CN" altLang="en-US"/>
          </a:p>
        </p:txBody>
      </p:sp>
      <p:sp>
        <p:nvSpPr>
          <p:cNvPr id="5" name="页脚占位符 4"/>
          <p:cNvSpPr>
            <a:spLocks noGrp="1"/>
          </p:cNvSpPr>
          <p:nvPr>
            <p:ph type="ftr" sz="quarter" idx="11"/>
          </p:nvPr>
        </p:nvSpPr>
        <p:spPr>
          <a:xfrm>
            <a:off x="3124200" y="6448425"/>
            <a:ext cx="2895600" cy="365125"/>
          </a:xfrm>
          <a:prstGeom prst="rect">
            <a:avLst/>
          </a:prstGeom>
        </p:spPr>
        <p:txBody>
          <a:bodyPr/>
          <a:lstStyle>
            <a:lvl1pPr>
              <a:defRPr/>
            </a:lvl1pPr>
          </a:lstStyle>
          <a:p>
            <a:r>
              <a:rPr lang="en-US" altLang="zh-CN"/>
              <a:t>973</a:t>
            </a:r>
            <a:endParaRPr lang="zh-CN" altLang="en-US"/>
          </a:p>
        </p:txBody>
      </p:sp>
      <p:sp>
        <p:nvSpPr>
          <p:cNvPr id="6" name="灯片编号占位符 5"/>
          <p:cNvSpPr>
            <a:spLocks noGrp="1"/>
          </p:cNvSpPr>
          <p:nvPr>
            <p:ph type="sldNum" sz="quarter" idx="12"/>
          </p:nvPr>
        </p:nvSpPr>
        <p:spPr/>
        <p:txBody>
          <a:bodyPr/>
          <a:lstStyle>
            <a:lvl1pPr>
              <a:defRPr/>
            </a:lvl1pPr>
          </a:lstStyle>
          <a:p>
            <a:fld id="{AA288403-55FA-4D59-AECD-3975BF139F9F}" type="slidenum">
              <a:rPr lang="zh-CN" altLang="en-US"/>
              <a:pPr/>
              <a:t>‹#›</a:t>
            </a:fld>
            <a:endParaRPr lang="zh-CN" altLang="en-US"/>
          </a:p>
        </p:txBody>
      </p:sp>
    </p:spTree>
    <p:extLst>
      <p:ext uri="{BB962C8B-B14F-4D97-AF65-F5344CB8AC3E}">
        <p14:creationId xmlns="" xmlns:p14="http://schemas.microsoft.com/office/powerpoint/2010/main" val="1645086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A61A67E4-DB59-8B47-A9EF-502C75E606FB}" type="datetimeFigureOut">
              <a:rPr kumimoji="1" lang="zh-CN" altLang="en-US" smtClean="0"/>
              <a:pPr/>
              <a:t>2017/11/15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8D438DF4-5CA0-4B45-92C9-F22AA540E589}" type="slidenum">
              <a:rPr kumimoji="1" lang="zh-CN" altLang="en-US" smtClean="0"/>
              <a:pPr/>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A67E4-DB59-8B47-A9EF-502C75E606FB}" type="datetimeFigureOut">
              <a:rPr kumimoji="1" lang="zh-CN" altLang="en-US" smtClean="0"/>
              <a:pPr/>
              <a:t>2017/11/15</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38DF4-5CA0-4B45-92C9-F22AA540E58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5" r:id="rId5"/>
    <p:sldLayoutId id="2147483653" r:id="rId6"/>
    <p:sldLayoutId id="2147483652"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45.pn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jpeg"/></Relationships>
</file>

<file path=ppt/slides/_rels/slide1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3" Type="http://schemas.openxmlformats.org/officeDocument/2006/relationships/image" Target="../media/image2.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jpeg"/><Relationship Id="rId9"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67.jpeg"/><Relationship Id="rId13" Type="http://schemas.openxmlformats.org/officeDocument/2006/relationships/image" Target="../media/image72.png"/><Relationship Id="rId3" Type="http://schemas.openxmlformats.org/officeDocument/2006/relationships/image" Target="../media/image62.jpeg"/><Relationship Id="rId7" Type="http://schemas.openxmlformats.org/officeDocument/2006/relationships/image" Target="../media/image66.jpeg"/><Relationship Id="rId12"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5.jpeg"/><Relationship Id="rId11" Type="http://schemas.openxmlformats.org/officeDocument/2006/relationships/image" Target="../media/image70.jpeg"/><Relationship Id="rId5" Type="http://schemas.openxmlformats.org/officeDocument/2006/relationships/image" Target="../media/image64.jpeg"/><Relationship Id="rId10" Type="http://schemas.openxmlformats.org/officeDocument/2006/relationships/image" Target="../media/image69.png"/><Relationship Id="rId4" Type="http://schemas.openxmlformats.org/officeDocument/2006/relationships/image" Target="../media/image63.jpeg"/><Relationship Id="rId9" Type="http://schemas.openxmlformats.org/officeDocument/2006/relationships/image" Target="../media/image68.jpeg"/><Relationship Id="rId14" Type="http://schemas.openxmlformats.org/officeDocument/2006/relationships/image" Target="../media/image73.jpeg"/></Relationships>
</file>

<file path=ppt/slides/_rels/slide16.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jpe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7.jpeg"/><Relationship Id="rId11" Type="http://schemas.openxmlformats.org/officeDocument/2006/relationships/image" Target="../media/image82.png"/><Relationship Id="rId5" Type="http://schemas.openxmlformats.org/officeDocument/2006/relationships/image" Target="../media/image76.jpeg"/><Relationship Id="rId10" Type="http://schemas.openxmlformats.org/officeDocument/2006/relationships/image" Target="../media/image81.png"/><Relationship Id="rId4" Type="http://schemas.openxmlformats.org/officeDocument/2006/relationships/image" Target="../media/image75.jpeg"/><Relationship Id="rId9" Type="http://schemas.openxmlformats.org/officeDocument/2006/relationships/image" Target="../media/image80.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3.xml"/><Relationship Id="rId4" Type="http://schemas.openxmlformats.org/officeDocument/2006/relationships/image" Target="../media/image8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8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4.png"/><Relationship Id="rId5" Type="http://schemas.openxmlformats.org/officeDocument/2006/relationships/image" Target="../media/image93.tiff"/><Relationship Id="rId4" Type="http://schemas.openxmlformats.org/officeDocument/2006/relationships/image" Target="../media/image92.jpeg"/></Relationships>
</file>

<file path=ppt/slides/_rels/slide2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emf"/><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100.gif"/><Relationship Id="rId7" Type="http://schemas.openxmlformats.org/officeDocument/2006/relationships/hyperlink" Target="https://zh.wikipedia.org/wiki/%E6%9F%8F%E6%9E%97%E6%B4%AA%E5%A0%A1%E5%A4%A7%E5%AD%A6"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zh.wikipedia.org/wiki/%E5%BC%97%E5%8A%B3%E6%81%A9%E9%9C%8D%E5%A4%AB%E5%8D%8F%E4%BC%9A" TargetMode="External"/><Relationship Id="rId5" Type="http://schemas.openxmlformats.org/officeDocument/2006/relationships/hyperlink" Target="https://zh.wikipedia.org/wiki/%E7%BE%8E%E5%9B%BD%E7%89%A9%E7%90%86%E5%AD%A6%E4%BC%9A" TargetMode="External"/><Relationship Id="rId4" Type="http://schemas.openxmlformats.org/officeDocument/2006/relationships/image" Target="../media/image101.png"/></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1.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4.png"/><Relationship Id="rId10" Type="http://schemas.openxmlformats.org/officeDocument/2006/relationships/image" Target="../media/image17.jpeg"/><Relationship Id="rId4" Type="http://schemas.openxmlformats.org/officeDocument/2006/relationships/image" Target="../media/image12.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3.xml"/><Relationship Id="rId4" Type="http://schemas.openxmlformats.org/officeDocument/2006/relationships/image" Target="../media/image122.png"/></Relationships>
</file>

<file path=ppt/slides/_rels/slide3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5.png"/><Relationship Id="rId4" Type="http://schemas.openxmlformats.org/officeDocument/2006/relationships/image" Target="../media/image1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image" Target="../media/image126.jpeg"/><Relationship Id="rId1" Type="http://schemas.openxmlformats.org/officeDocument/2006/relationships/slideLayout" Target="../slideLayouts/slideLayout3.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jpeg"/><Relationship Id="rId9" Type="http://schemas.openxmlformats.org/officeDocument/2006/relationships/image" Target="../media/image133.jpeg"/></Relationships>
</file>

<file path=ppt/slides/_rels/slide3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2.png"/><Relationship Id="rId5" Type="http://schemas.openxmlformats.org/officeDocument/2006/relationships/image" Target="../media/image141.jpeg"/><Relationship Id="rId4" Type="http://schemas.openxmlformats.org/officeDocument/2006/relationships/image" Target="../media/image140.jpeg"/></Relationships>
</file>

<file path=ppt/slides/_rels/slide38.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4.jpeg"/><Relationship Id="rId7" Type="http://schemas.openxmlformats.org/officeDocument/2006/relationships/image" Target="../media/image147.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46.png"/><Relationship Id="rId5" Type="http://schemas.openxmlformats.org/officeDocument/2006/relationships/oleObject" Target="../embeddings/oleObject1.bin"/><Relationship Id="rId4" Type="http://schemas.openxmlformats.org/officeDocument/2006/relationships/image" Target="../media/image145.jpeg"/><Relationship Id="rId9" Type="http://schemas.openxmlformats.org/officeDocument/2006/relationships/image" Target="../media/image1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 Id="rId9"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4.png"/><Relationship Id="rId4" Type="http://schemas.openxmlformats.org/officeDocument/2006/relationships/image" Target="../media/image34.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7.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44073"/>
            <a:ext cx="7772400" cy="1470025"/>
          </a:xfrm>
        </p:spPr>
        <p:txBody>
          <a:bodyPr vert="horz" lIns="91440" tIns="45720" rIns="91440" bIns="45720" rtlCol="0" anchor="ctr">
            <a:normAutofit/>
          </a:bodyPr>
          <a:lstStyle/>
          <a:p>
            <a:r>
              <a:rPr lang="zh-CN" altLang="en-US" sz="3600" b="1" dirty="0">
                <a:solidFill>
                  <a:srgbClr val="002060"/>
                </a:solidFill>
                <a:latin typeface="黑体" pitchFamily="49" charset="-122"/>
                <a:ea typeface="黑体" pitchFamily="49" charset="-122"/>
                <a:cs typeface="+mn-cs"/>
              </a:rPr>
              <a:t>北京市大数据科学与脑机智能</a:t>
            </a:r>
            <a:br>
              <a:rPr lang="zh-CN" altLang="en-US" sz="3600" b="1" dirty="0">
                <a:solidFill>
                  <a:srgbClr val="002060"/>
                </a:solidFill>
                <a:latin typeface="黑体" pitchFamily="49" charset="-122"/>
                <a:ea typeface="黑体" pitchFamily="49" charset="-122"/>
                <a:cs typeface="+mn-cs"/>
              </a:rPr>
            </a:br>
            <a:r>
              <a:rPr lang="zh-CN" altLang="en-US" sz="3600" b="1" dirty="0">
                <a:solidFill>
                  <a:srgbClr val="002060"/>
                </a:solidFill>
                <a:latin typeface="黑体" pitchFamily="49" charset="-122"/>
                <a:ea typeface="黑体" pitchFamily="49" charset="-122"/>
                <a:cs typeface="+mn-cs"/>
              </a:rPr>
              <a:t>创新</a:t>
            </a:r>
            <a:r>
              <a:rPr lang="zh-CN" altLang="en-US" sz="3600" b="1" dirty="0" smtClean="0">
                <a:solidFill>
                  <a:srgbClr val="002060"/>
                </a:solidFill>
                <a:latin typeface="黑体" pitchFamily="49" charset="-122"/>
                <a:ea typeface="黑体" pitchFamily="49" charset="-122"/>
                <a:cs typeface="+mn-cs"/>
              </a:rPr>
              <a:t>中心进展</a:t>
            </a:r>
            <a:r>
              <a:rPr lang="zh-CN" altLang="en-US" sz="3600" b="1" dirty="0">
                <a:solidFill>
                  <a:srgbClr val="002060"/>
                </a:solidFill>
                <a:latin typeface="黑体" pitchFamily="49" charset="-122"/>
                <a:ea typeface="黑体" pitchFamily="49" charset="-122"/>
                <a:cs typeface="+mn-cs"/>
              </a:rPr>
              <a:t>报告</a:t>
            </a:r>
          </a:p>
        </p:txBody>
      </p:sp>
      <p:sp>
        <p:nvSpPr>
          <p:cNvPr id="3" name="副标题 2"/>
          <p:cNvSpPr>
            <a:spLocks noGrp="1"/>
          </p:cNvSpPr>
          <p:nvPr>
            <p:ph type="subTitle" idx="1"/>
          </p:nvPr>
        </p:nvSpPr>
        <p:spPr>
          <a:xfrm>
            <a:off x="1371600" y="3644900"/>
            <a:ext cx="6400800" cy="2591905"/>
          </a:xfrm>
        </p:spPr>
        <p:txBody>
          <a:bodyPr/>
          <a:lstStyle/>
          <a:p>
            <a:endParaRPr lang="en-US" altLang="zh-CN" sz="2800" dirty="0" smtClean="0"/>
          </a:p>
          <a:p>
            <a:endParaRPr lang="en-US" altLang="zh-CN" sz="2800" dirty="0" smtClean="0"/>
          </a:p>
          <a:p>
            <a:r>
              <a:rPr lang="en-US" altLang="zh-CN" sz="2800" dirty="0" smtClean="0"/>
              <a:t>2017</a:t>
            </a:r>
            <a:r>
              <a:rPr lang="zh-CN" altLang="en-US" sz="2800" dirty="0" smtClean="0"/>
              <a:t>年</a:t>
            </a:r>
            <a:r>
              <a:rPr lang="en-US" altLang="zh-CN" sz="2800" dirty="0" smtClean="0"/>
              <a:t>3</a:t>
            </a:r>
            <a:r>
              <a:rPr lang="zh-CN" altLang="en-US" sz="2800" dirty="0" smtClean="0"/>
              <a:t>月</a:t>
            </a:r>
            <a:r>
              <a:rPr lang="en-US" altLang="zh-CN" sz="2800" dirty="0" smtClean="0"/>
              <a:t>11</a:t>
            </a:r>
            <a:r>
              <a:rPr lang="zh-CN" altLang="en-US" sz="2800" dirty="0" smtClean="0"/>
              <a:t>日</a:t>
            </a:r>
            <a:endParaRPr lang="zh-CN" altLang="en-US" sz="2800" dirty="0"/>
          </a:p>
        </p:txBody>
      </p:sp>
    </p:spTree>
    <p:extLst>
      <p:ext uri="{BB962C8B-B14F-4D97-AF65-F5344CB8AC3E}">
        <p14:creationId xmlns="" xmlns:p14="http://schemas.microsoft.com/office/powerpoint/2010/main" val="1342315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方向</a:t>
            </a:r>
            <a:r>
              <a:rPr lang="en-US" altLang="zh-CN" dirty="0" smtClean="0"/>
              <a:t>4 </a:t>
            </a:r>
            <a:r>
              <a:rPr lang="zh-CN" altLang="en-US" dirty="0" smtClean="0"/>
              <a:t>脑</a:t>
            </a:r>
            <a:r>
              <a:rPr lang="zh-CN" altLang="en-US" dirty="0"/>
              <a:t>机系统</a:t>
            </a:r>
            <a:r>
              <a:rPr lang="zh-CN" altLang="en-US" dirty="0" smtClean="0"/>
              <a:t>与应用</a:t>
            </a:r>
            <a:endParaRPr lang="zh-CN" altLang="en-US" dirty="0"/>
          </a:p>
        </p:txBody>
      </p:sp>
      <p:sp>
        <p:nvSpPr>
          <p:cNvPr id="27" name="内容占位符 26"/>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10</a:t>
            </a:fld>
            <a:endParaRPr lang="en-US" altLang="zh-CN"/>
          </a:p>
        </p:txBody>
      </p:sp>
      <p:sp>
        <p:nvSpPr>
          <p:cNvPr id="11" name="TextBox 3"/>
          <p:cNvSpPr txBox="1">
            <a:spLocks noChangeArrowheads="1"/>
          </p:cNvSpPr>
          <p:nvPr/>
        </p:nvSpPr>
        <p:spPr bwMode="auto">
          <a:xfrm>
            <a:off x="3563888" y="981835"/>
            <a:ext cx="5400600" cy="1034129"/>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742950" lvl="2" indent="-342900">
              <a:buBlip>
                <a:blip r:embed="rId2"/>
              </a:buBlip>
              <a:defRPr/>
            </a:pPr>
            <a:r>
              <a:rPr lang="zh-CN" altLang="en-US" sz="1800" b="1" dirty="0" smtClean="0">
                <a:solidFill>
                  <a:schemeClr val="tx1"/>
                </a:solidFill>
                <a:ea typeface="黑体" pitchFamily="49" charset="-122"/>
              </a:rPr>
              <a:t>研制机脑系统</a:t>
            </a:r>
            <a:endParaRPr lang="en-US" altLang="zh-CN" sz="1800" b="1" dirty="0" smtClean="0">
              <a:solidFill>
                <a:schemeClr val="tx1"/>
              </a:solidFill>
              <a:ea typeface="黑体" pitchFamily="49" charset="-122"/>
            </a:endParaRPr>
          </a:p>
          <a:p>
            <a:pPr marL="742950" lvl="2" indent="-342900">
              <a:buBlip>
                <a:blip r:embed="rId2"/>
              </a:buBlip>
              <a:defRPr/>
            </a:pPr>
            <a:endParaRPr lang="en-US" altLang="zh-CN" sz="1800" b="1" dirty="0" smtClean="0">
              <a:solidFill>
                <a:schemeClr val="tx1"/>
              </a:solidFill>
              <a:ea typeface="黑体" pitchFamily="49" charset="-122"/>
            </a:endParaRPr>
          </a:p>
          <a:p>
            <a:pPr marL="742950" lvl="2" indent="-342900">
              <a:buBlip>
                <a:blip r:embed="rId2"/>
              </a:buBlip>
              <a:defRPr/>
            </a:pPr>
            <a:r>
              <a:rPr lang="zh-CN" altLang="en-US" sz="1800" b="1" dirty="0" smtClean="0">
                <a:solidFill>
                  <a:schemeClr val="tx1"/>
                </a:solidFill>
                <a:ea typeface="黑体" pitchFamily="49" charset="-122"/>
              </a:rPr>
              <a:t>结合领域应用（社会、工业、交通、医疗）</a:t>
            </a:r>
            <a:endParaRPr lang="en-US" altLang="zh-CN" sz="1800" b="1" dirty="0">
              <a:solidFill>
                <a:schemeClr val="tx1"/>
              </a:solidFill>
              <a:ea typeface="黑体" pitchFamily="49" charset="-122"/>
            </a:endParaRPr>
          </a:p>
        </p:txBody>
      </p:sp>
      <p:pic>
        <p:nvPicPr>
          <p:cNvPr id="12" name="Picture 2"/>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3791492" y="2101159"/>
            <a:ext cx="4506481" cy="18568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3" name="矩形 2"/>
          <p:cNvSpPr>
            <a:spLocks noChangeArrowheads="1"/>
          </p:cNvSpPr>
          <p:nvPr/>
        </p:nvSpPr>
        <p:spPr bwMode="auto">
          <a:xfrm>
            <a:off x="619090" y="4717925"/>
            <a:ext cx="2370138"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a:solidFill>
                  <a:srgbClr val="0D0D0D"/>
                </a:solidFill>
                <a:latin typeface="+mj-ea"/>
                <a:ea typeface="+mj-ea"/>
              </a:rPr>
              <a:t>目前的计算构架</a:t>
            </a:r>
            <a:endParaRPr kumimoji="0" lang="fr-FR" altLang="zh-CN" sz="1600" b="1" dirty="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重点在系统近似优化与实时处理，机脑样机</a:t>
            </a:r>
            <a:r>
              <a:rPr kumimoji="0" lang="en-US" altLang="zh-CN" sz="1600" b="1" dirty="0" smtClean="0">
                <a:solidFill>
                  <a:srgbClr val="0D0D0D"/>
                </a:solidFill>
                <a:latin typeface="+mj-ea"/>
                <a:ea typeface="+mj-ea"/>
              </a:rPr>
              <a:t>1.0</a:t>
            </a: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2017</a:t>
            </a:r>
            <a:r>
              <a:rPr kumimoji="0" lang="zh-CN" altLang="en-US" sz="1600" b="1" dirty="0" smtClean="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4" name="矩形 2"/>
          <p:cNvSpPr>
            <a:spLocks noChangeArrowheads="1"/>
          </p:cNvSpPr>
          <p:nvPr/>
        </p:nvSpPr>
        <p:spPr bwMode="auto">
          <a:xfrm>
            <a:off x="3192428" y="4702050"/>
            <a:ext cx="2454275" cy="10772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a:solidFill>
                  <a:srgbClr val="0D0D0D"/>
                </a:solidFill>
                <a:latin typeface="+mj-ea"/>
                <a:ea typeface="+mj-ea"/>
              </a:rPr>
              <a:t>存</a:t>
            </a:r>
            <a:r>
              <a:rPr kumimoji="0" lang="zh-CN" altLang="en-US" sz="1600" b="1" dirty="0" smtClean="0">
                <a:solidFill>
                  <a:srgbClr val="0D0D0D"/>
                </a:solidFill>
                <a:latin typeface="+mj-ea"/>
                <a:ea typeface="+mj-ea"/>
              </a:rPr>
              <a:t>算联动的混合计算架构</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部分任务迁移到类脑器件</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机脑样机</a:t>
            </a:r>
            <a:r>
              <a:rPr kumimoji="0" lang="en-US" altLang="zh-CN" sz="1600" b="1" dirty="0" smtClean="0">
                <a:solidFill>
                  <a:srgbClr val="0D0D0D"/>
                </a:solidFill>
                <a:latin typeface="+mj-ea"/>
                <a:ea typeface="+mj-ea"/>
              </a:rPr>
              <a:t>2.0</a:t>
            </a: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2020</a:t>
            </a:r>
            <a:r>
              <a:rPr kumimoji="0" lang="zh-CN" altLang="en-US" sz="1600" b="1" dirty="0" smtClean="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5" name="矩形 2"/>
          <p:cNvSpPr>
            <a:spLocks noChangeArrowheads="1"/>
          </p:cNvSpPr>
          <p:nvPr/>
        </p:nvSpPr>
        <p:spPr bwMode="auto">
          <a:xfrm>
            <a:off x="5843698" y="4700463"/>
            <a:ext cx="2454275"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smtClean="0">
                <a:solidFill>
                  <a:srgbClr val="0D0D0D"/>
                </a:solidFill>
                <a:latin typeface="+mj-ea"/>
                <a:ea typeface="+mj-ea"/>
              </a:rPr>
              <a:t>新型、高效、低功耗的数据智能计算系统</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2025</a:t>
            </a:r>
            <a:r>
              <a:rPr kumimoji="0" lang="zh-CN" altLang="en-US" sz="1600" b="1" dirty="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6" name="文本框 23"/>
          <p:cNvSpPr txBox="1">
            <a:spLocks noChangeArrowheads="1"/>
          </p:cNvSpPr>
          <p:nvPr/>
        </p:nvSpPr>
        <p:spPr bwMode="auto">
          <a:xfrm>
            <a:off x="500028" y="5708575"/>
            <a:ext cx="7975600" cy="3847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900" b="1" dirty="0" smtClean="0">
                <a:solidFill>
                  <a:srgbClr val="000090"/>
                </a:solidFill>
                <a:latin typeface="宋体" charset="-122"/>
              </a:rPr>
              <a:t>三个阶段</a:t>
            </a:r>
            <a:endParaRPr kumimoji="0" lang="fr-FR" altLang="zh-CN" sz="1900" b="1" dirty="0">
              <a:solidFill>
                <a:srgbClr val="000090"/>
              </a:solidFill>
              <a:latin typeface="宋体" charset="-122"/>
            </a:endParaRPr>
          </a:p>
        </p:txBody>
      </p:sp>
      <p:sp>
        <p:nvSpPr>
          <p:cNvPr id="17" name="右箭头 16"/>
          <p:cNvSpPr/>
          <p:nvPr/>
        </p:nvSpPr>
        <p:spPr bwMode="auto">
          <a:xfrm>
            <a:off x="2983288" y="5032909"/>
            <a:ext cx="203200" cy="415499"/>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j-ea"/>
              <a:ea typeface="+mj-ea"/>
            </a:endParaRPr>
          </a:p>
        </p:txBody>
      </p:sp>
      <p:sp>
        <p:nvSpPr>
          <p:cNvPr id="18" name="右箭头 17"/>
          <p:cNvSpPr/>
          <p:nvPr/>
        </p:nvSpPr>
        <p:spPr bwMode="auto">
          <a:xfrm>
            <a:off x="5640498" y="5016448"/>
            <a:ext cx="203200" cy="415499"/>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j-ea"/>
              <a:ea typeface="+mj-ea"/>
            </a:endParaRPr>
          </a:p>
        </p:txBody>
      </p:sp>
      <p:grpSp>
        <p:nvGrpSpPr>
          <p:cNvPr id="4" name="组合 18"/>
          <p:cNvGrpSpPr/>
          <p:nvPr/>
        </p:nvGrpSpPr>
        <p:grpSpPr>
          <a:xfrm>
            <a:off x="241300" y="893156"/>
            <a:ext cx="2962548" cy="3096344"/>
            <a:chOff x="5189586" y="1196752"/>
            <a:chExt cx="4134314" cy="4752528"/>
          </a:xfrm>
        </p:grpSpPr>
        <p:sp>
          <p:nvSpPr>
            <p:cNvPr id="20" name="圆角矩形 19"/>
            <p:cNvSpPr/>
            <p:nvPr/>
          </p:nvSpPr>
          <p:spPr bwMode="auto">
            <a:xfrm>
              <a:off x="5189586" y="1196752"/>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1</a:t>
              </a:r>
            </a:p>
            <a:p>
              <a:pPr algn="ctr"/>
              <a:r>
                <a:rPr lang="zh-CN" altLang="en-US" sz="1400" dirty="0">
                  <a:ln>
                    <a:solidFill>
                      <a:schemeClr val="bg1"/>
                    </a:solidFill>
                  </a:ln>
                  <a:solidFill>
                    <a:schemeClr val="bg1"/>
                  </a:solidFill>
                  <a:latin typeface="+mn-ea"/>
                </a:rPr>
                <a:t>数据科学与计算智能</a:t>
              </a:r>
            </a:p>
          </p:txBody>
        </p:sp>
        <p:sp>
          <p:nvSpPr>
            <p:cNvPr id="21" name="圆角矩形 20"/>
            <p:cNvSpPr/>
            <p:nvPr/>
          </p:nvSpPr>
          <p:spPr bwMode="auto">
            <a:xfrm>
              <a:off x="5189586" y="30689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2</a:t>
              </a:r>
            </a:p>
            <a:p>
              <a:pPr algn="ctr"/>
              <a:r>
                <a:rPr lang="zh-CN" altLang="en-US" sz="1400" dirty="0" smtClean="0">
                  <a:ln>
                    <a:solidFill>
                      <a:schemeClr val="bg1"/>
                    </a:solidFill>
                  </a:ln>
                  <a:solidFill>
                    <a:schemeClr val="bg1"/>
                  </a:solidFill>
                  <a:latin typeface="+mn-ea"/>
                </a:rPr>
                <a:t>新型计算技术与系统</a:t>
              </a:r>
            </a:p>
          </p:txBody>
        </p:sp>
        <p:sp>
          <p:nvSpPr>
            <p:cNvPr id="22" name="圆角矩形 21"/>
            <p:cNvSpPr/>
            <p:nvPr/>
          </p:nvSpPr>
          <p:spPr bwMode="auto">
            <a:xfrm>
              <a:off x="5189586" y="48691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3</a:t>
              </a:r>
            </a:p>
            <a:p>
              <a:pPr algn="ctr"/>
              <a:r>
                <a:rPr lang="zh-CN" altLang="en-US" sz="1400" dirty="0" smtClean="0">
                  <a:ln>
                    <a:solidFill>
                      <a:schemeClr val="bg1"/>
                    </a:solidFill>
                  </a:ln>
                  <a:solidFill>
                    <a:schemeClr val="bg1"/>
                  </a:solidFill>
                  <a:latin typeface="+mn-ea"/>
                </a:rPr>
                <a:t>脑认知机理与仿真</a:t>
              </a:r>
            </a:p>
          </p:txBody>
        </p:sp>
        <p:sp>
          <p:nvSpPr>
            <p:cNvPr id="23" name="下箭头 22"/>
            <p:cNvSpPr/>
            <p:nvPr/>
          </p:nvSpPr>
          <p:spPr bwMode="auto">
            <a:xfrm>
              <a:off x="6017678" y="2420888"/>
              <a:ext cx="570546"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24" name="下箭头 23"/>
            <p:cNvSpPr/>
            <p:nvPr/>
          </p:nvSpPr>
          <p:spPr bwMode="auto">
            <a:xfrm rot="10800000">
              <a:off x="6084168" y="4161957"/>
              <a:ext cx="576064"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5" name="右箭头 24"/>
            <p:cNvSpPr/>
            <p:nvPr/>
          </p:nvSpPr>
          <p:spPr bwMode="auto">
            <a:xfrm>
              <a:off x="7857498" y="3320988"/>
              <a:ext cx="662490" cy="662751"/>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6" name="圆角矩形 25"/>
            <p:cNvSpPr/>
            <p:nvPr/>
          </p:nvSpPr>
          <p:spPr bwMode="auto">
            <a:xfrm>
              <a:off x="8531812" y="1196752"/>
              <a:ext cx="792088" cy="4752528"/>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ln>
                    <a:solidFill>
                      <a:schemeClr val="bg1"/>
                    </a:solidFill>
                  </a:ln>
                  <a:solidFill>
                    <a:schemeClr val="bg1"/>
                  </a:solidFill>
                  <a:latin typeface="+mn-ea"/>
                </a:rPr>
                <a:t>方向</a:t>
              </a:r>
              <a:endParaRPr lang="en-US" altLang="zh-CN" sz="1400" dirty="0">
                <a:ln>
                  <a:solidFill>
                    <a:schemeClr val="bg1"/>
                  </a:solidFill>
                </a:ln>
                <a:solidFill>
                  <a:schemeClr val="bg1"/>
                </a:solidFill>
                <a:latin typeface="+mn-ea"/>
              </a:endParaRPr>
            </a:p>
            <a:p>
              <a:pPr algn="ctr"/>
              <a:r>
                <a:rPr lang="en-US" altLang="zh-CN" sz="1400" dirty="0">
                  <a:ln>
                    <a:solidFill>
                      <a:schemeClr val="bg1"/>
                    </a:solidFill>
                  </a:ln>
                  <a:solidFill>
                    <a:schemeClr val="bg1"/>
                  </a:solidFill>
                  <a:latin typeface="+mn-ea"/>
                </a:rPr>
                <a:t>4</a:t>
              </a:r>
            </a:p>
            <a:p>
              <a:pPr algn="ct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 xmlns:p14="http://schemas.microsoft.com/office/powerpoint/2010/main" val="2362682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文本占位符 2"/>
          <p:cNvSpPr>
            <a:spLocks noGrp="1"/>
          </p:cNvSpPr>
          <p:nvPr>
            <p:ph type="body" sz="quarter" idx="11"/>
          </p:nvPr>
        </p:nvSpPr>
        <p:spPr/>
        <p:txBody>
          <a:bodyPr/>
          <a:lstStyle/>
          <a:p>
            <a:r>
              <a:rPr lang="zh-CN" altLang="en-US" dirty="0" smtClean="0"/>
              <a:t>建设情况</a:t>
            </a:r>
            <a:endParaRPr lang="zh-CN" altLang="en-US" dirty="0"/>
          </a:p>
        </p:txBody>
      </p:sp>
      <p:sp>
        <p:nvSpPr>
          <p:cNvPr id="4" name="文本占位符 3"/>
          <p:cNvSpPr>
            <a:spLocks noGrp="1"/>
          </p:cNvSpPr>
          <p:nvPr>
            <p:ph type="body" sz="quarter" idx="12"/>
          </p:nvPr>
        </p:nvSpPr>
        <p:spPr/>
        <p:txBody>
          <a:bodyPr/>
          <a:lstStyle/>
          <a:p>
            <a:r>
              <a:rPr lang="zh-CN" altLang="en-US" dirty="0" smtClean="0"/>
              <a:t>研究进展</a:t>
            </a:r>
            <a:endParaRPr lang="zh-CN" altLang="en-US" dirty="0"/>
          </a:p>
        </p:txBody>
      </p:sp>
      <p:sp>
        <p:nvSpPr>
          <p:cNvPr id="5" name="文本占位符 4"/>
          <p:cNvSpPr>
            <a:spLocks noGrp="1"/>
          </p:cNvSpPr>
          <p:nvPr>
            <p:ph type="body" sz="quarter" idx="13"/>
          </p:nvPr>
        </p:nvSpPr>
        <p:spPr>
          <a:xfrm>
            <a:off x="3934337" y="3336134"/>
            <a:ext cx="3995974" cy="461665"/>
          </a:xfrm>
        </p:spPr>
        <p:txBody>
          <a:bodyPr/>
          <a:lstStyle/>
          <a:p>
            <a:r>
              <a:rPr lang="zh-CN" altLang="en-US" dirty="0"/>
              <a:t>合作</a:t>
            </a:r>
            <a:r>
              <a:rPr lang="zh-CN" altLang="en-US" dirty="0" smtClean="0"/>
              <a:t>交流</a:t>
            </a:r>
            <a:endParaRPr lang="zh-CN" altLang="en-US" dirty="0"/>
          </a:p>
        </p:txBody>
      </p:sp>
      <p:sp>
        <p:nvSpPr>
          <p:cNvPr id="6" name="文本占位符 5"/>
          <p:cNvSpPr>
            <a:spLocks noGrp="1"/>
          </p:cNvSpPr>
          <p:nvPr>
            <p:ph type="body" sz="quarter" idx="14"/>
          </p:nvPr>
        </p:nvSpPr>
        <p:spPr>
          <a:xfrm>
            <a:off x="3934337" y="3961702"/>
            <a:ext cx="3995974" cy="461665"/>
          </a:xfrm>
        </p:spPr>
        <p:txBody>
          <a:bodyPr/>
          <a:lstStyle/>
          <a:p>
            <a:r>
              <a:rPr lang="zh-CN" altLang="en-US" dirty="0" smtClean="0"/>
              <a:t>财务支出</a:t>
            </a:r>
            <a:endParaRPr lang="zh-CN" altLang="en-US" dirty="0"/>
          </a:p>
        </p:txBody>
      </p:sp>
    </p:spTree>
    <p:extLst>
      <p:ext uri="{BB962C8B-B14F-4D97-AF65-F5344CB8AC3E}">
        <p14:creationId xmlns="" xmlns:p14="http://schemas.microsoft.com/office/powerpoint/2010/main" val="254966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idx="13"/>
          </p:nvPr>
        </p:nvSpPr>
        <p:spPr/>
        <p:txBody>
          <a:bodyPr/>
          <a:lstStyle/>
          <a:p>
            <a:r>
              <a:rPr lang="zh-CN" altLang="en-US" dirty="0" smtClean="0"/>
              <a:t>建设情况</a:t>
            </a:r>
            <a:endParaRPr lang="zh-CN" altLang="en-US" dirty="0"/>
          </a:p>
        </p:txBody>
      </p:sp>
      <p:sp>
        <p:nvSpPr>
          <p:cNvPr id="13" name="文本占位符 12"/>
          <p:cNvSpPr>
            <a:spLocks noGrp="1"/>
          </p:cNvSpPr>
          <p:nvPr>
            <p:ph type="body" sz="quarter" idx="14"/>
          </p:nvPr>
        </p:nvSpPr>
        <p:spPr/>
        <p:txBody>
          <a:bodyPr/>
          <a:lstStyle/>
          <a:p>
            <a:r>
              <a:rPr lang="en-US" altLang="zh-CN" dirty="0" smtClean="0">
                <a:solidFill>
                  <a:schemeClr val="bg1"/>
                </a:solidFill>
                <a:latin typeface="黑体" panose="02010609060101010101" pitchFamily="49" charset="-122"/>
                <a:ea typeface="黑体" panose="02010609060101010101" pitchFamily="49" charset="-122"/>
              </a:rPr>
              <a:t>1</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30043920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团队建设</a:t>
            </a:r>
            <a:r>
              <a:rPr lang="en-US" altLang="zh-CN" dirty="0" smtClean="0"/>
              <a:t>: </a:t>
            </a:r>
            <a:r>
              <a:rPr lang="zh-CN" altLang="en-US" sz="4000" dirty="0" smtClean="0">
                <a:solidFill>
                  <a:srgbClr val="FFC000"/>
                </a:solidFill>
                <a:latin typeface="黑体" panose="02010609060101010101" pitchFamily="49" charset="-122"/>
                <a:ea typeface="黑体" panose="02010609060101010101" pitchFamily="49" charset="-122"/>
              </a:rPr>
              <a:t>学术委员会</a:t>
            </a:r>
            <a:endParaRPr lang="zh-CN" altLang="en-US" dirty="0">
              <a:solidFill>
                <a:srgbClr val="FFC000"/>
              </a:solidFill>
            </a:endParaRP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13</a:t>
            </a:fld>
            <a:endParaRPr lang="en-US" altLang="zh-CN"/>
          </a:p>
        </p:txBody>
      </p:sp>
      <p:grpSp>
        <p:nvGrpSpPr>
          <p:cNvPr id="19" name="组合 18"/>
          <p:cNvGrpSpPr/>
          <p:nvPr/>
        </p:nvGrpSpPr>
        <p:grpSpPr>
          <a:xfrm>
            <a:off x="4283968" y="2990440"/>
            <a:ext cx="1456928" cy="1717627"/>
            <a:chOff x="3907160" y="1126866"/>
            <a:chExt cx="1456928" cy="1717627"/>
          </a:xfrm>
        </p:grpSpPr>
        <p:pic>
          <p:nvPicPr>
            <p:cNvPr id="2050" name="Picture 2"/>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923928" y="1126866"/>
              <a:ext cx="1440160" cy="11648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文本框 49"/>
            <p:cNvSpPr txBox="1">
              <a:spLocks noChangeArrowheads="1"/>
            </p:cNvSpPr>
            <p:nvPr/>
          </p:nvSpPr>
          <p:spPr bwMode="auto">
            <a:xfrm>
              <a:off x="3907160" y="2475161"/>
              <a:ext cx="14401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樊文飞</a:t>
              </a:r>
              <a:endParaRPr kumimoji="0" lang="zh-CN" altLang="en-US" sz="1800" b="1" dirty="0"/>
            </a:p>
          </p:txBody>
        </p:sp>
      </p:grpSp>
      <p:grpSp>
        <p:nvGrpSpPr>
          <p:cNvPr id="24" name="组合 23"/>
          <p:cNvGrpSpPr/>
          <p:nvPr/>
        </p:nvGrpSpPr>
        <p:grpSpPr>
          <a:xfrm>
            <a:off x="179512" y="940715"/>
            <a:ext cx="2032248" cy="1888768"/>
            <a:chOff x="179512" y="940715"/>
            <a:chExt cx="2032248" cy="1888768"/>
          </a:xfrm>
        </p:grpSpPr>
        <p:pic>
          <p:nvPicPr>
            <p:cNvPr id="2052" name="Picture 4"/>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64975" y="940715"/>
              <a:ext cx="1224136" cy="154782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文本框 49"/>
            <p:cNvSpPr txBox="1">
              <a:spLocks noChangeArrowheads="1"/>
            </p:cNvSpPr>
            <p:nvPr/>
          </p:nvSpPr>
          <p:spPr bwMode="auto">
            <a:xfrm>
              <a:off x="179512" y="2460151"/>
              <a:ext cx="203224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李未（主席）</a:t>
              </a:r>
              <a:endParaRPr kumimoji="0" lang="zh-CN" altLang="en-US" sz="1800" b="1" dirty="0"/>
            </a:p>
          </p:txBody>
        </p:sp>
      </p:grpSp>
      <p:grpSp>
        <p:nvGrpSpPr>
          <p:cNvPr id="26" name="组合 25"/>
          <p:cNvGrpSpPr/>
          <p:nvPr/>
        </p:nvGrpSpPr>
        <p:grpSpPr>
          <a:xfrm>
            <a:off x="78026" y="4710556"/>
            <a:ext cx="9176339" cy="2115377"/>
            <a:chOff x="78026" y="4710556"/>
            <a:chExt cx="9176339" cy="2115377"/>
          </a:xfrm>
        </p:grpSpPr>
        <p:grpSp>
          <p:nvGrpSpPr>
            <p:cNvPr id="6" name="组合 5"/>
            <p:cNvGrpSpPr/>
            <p:nvPr/>
          </p:nvGrpSpPr>
          <p:grpSpPr>
            <a:xfrm>
              <a:off x="6549611" y="4766608"/>
              <a:ext cx="1440160" cy="2056060"/>
              <a:chOff x="4527557" y="2840245"/>
              <a:chExt cx="1440160" cy="2056060"/>
            </a:xfrm>
          </p:grpSpPr>
          <p:pic>
            <p:nvPicPr>
              <p:cNvPr id="2051" name="Picture 3"/>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4600681" y="2840245"/>
                <a:ext cx="1152128" cy="16584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文本框 49"/>
              <p:cNvSpPr txBox="1">
                <a:spLocks noChangeArrowheads="1"/>
              </p:cNvSpPr>
              <p:nvPr/>
            </p:nvSpPr>
            <p:spPr bwMode="auto">
              <a:xfrm>
                <a:off x="4527557" y="4526973"/>
                <a:ext cx="14401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梅宏</a:t>
                </a:r>
                <a:endParaRPr kumimoji="0" lang="zh-CN" altLang="en-US" sz="1800" b="1" dirty="0"/>
              </a:p>
            </p:txBody>
          </p:sp>
        </p:grpSp>
        <p:grpSp>
          <p:nvGrpSpPr>
            <p:cNvPr id="12" name="组合 11"/>
            <p:cNvGrpSpPr/>
            <p:nvPr/>
          </p:nvGrpSpPr>
          <p:grpSpPr>
            <a:xfrm>
              <a:off x="4126248" y="4766609"/>
              <a:ext cx="1440160" cy="2056059"/>
              <a:chOff x="4499992" y="4744837"/>
              <a:chExt cx="1440160" cy="2056059"/>
            </a:xfrm>
          </p:grpSpPr>
          <p:pic>
            <p:nvPicPr>
              <p:cNvPr id="2053" name="Picture 5"/>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4541079" y="4744837"/>
                <a:ext cx="1189298" cy="165844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3" name="文本框 49"/>
              <p:cNvSpPr txBox="1">
                <a:spLocks noChangeArrowheads="1"/>
              </p:cNvSpPr>
              <p:nvPr/>
            </p:nvSpPr>
            <p:spPr bwMode="auto">
              <a:xfrm>
                <a:off x="4499992" y="6431564"/>
                <a:ext cx="14401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倪明选</a:t>
                </a:r>
                <a:endParaRPr kumimoji="0" lang="zh-CN" altLang="en-US" sz="1800" b="1" dirty="0"/>
              </a:p>
            </p:txBody>
          </p:sp>
        </p:grpSp>
        <p:grpSp>
          <p:nvGrpSpPr>
            <p:cNvPr id="10" name="组合 9"/>
            <p:cNvGrpSpPr/>
            <p:nvPr/>
          </p:nvGrpSpPr>
          <p:grpSpPr>
            <a:xfrm>
              <a:off x="5229262" y="4763105"/>
              <a:ext cx="1440160" cy="2059563"/>
              <a:chOff x="5783099" y="4719561"/>
              <a:chExt cx="1440160" cy="2059563"/>
            </a:xfrm>
          </p:grpSpPr>
          <p:pic>
            <p:nvPicPr>
              <p:cNvPr id="2054" name="Picture 6"/>
              <p:cNvPicPr>
                <a:picLocks noChangeAspect="1" noChangeArrowheads="1"/>
              </p:cNvPicPr>
              <p:nvPr/>
            </p:nvPicPr>
            <p:blipFill>
              <a:blip r:embed="rId6">
                <a:extLst>
                  <a:ext uri="{28A0092B-C50C-407E-A947-70E740481C1C}">
                    <a14:useLocalDpi xmlns="" xmlns:a14="http://schemas.microsoft.com/office/drawing/2010/main"/>
                  </a:ext>
                </a:extLst>
              </a:blip>
              <a:srcRect/>
              <a:stretch>
                <a:fillRect/>
              </a:stretch>
            </p:blipFill>
            <p:spPr bwMode="auto">
              <a:xfrm>
                <a:off x="5911686" y="4719561"/>
                <a:ext cx="1254017" cy="166195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5" name="文本框 49"/>
              <p:cNvSpPr txBox="1">
                <a:spLocks noChangeArrowheads="1"/>
              </p:cNvSpPr>
              <p:nvPr/>
            </p:nvSpPr>
            <p:spPr bwMode="auto">
              <a:xfrm>
                <a:off x="5783099" y="6409792"/>
                <a:ext cx="14401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a:t>王康隆</a:t>
                </a:r>
              </a:p>
            </p:txBody>
          </p:sp>
        </p:grpSp>
        <p:grpSp>
          <p:nvGrpSpPr>
            <p:cNvPr id="7" name="组合 6"/>
            <p:cNvGrpSpPr/>
            <p:nvPr/>
          </p:nvGrpSpPr>
          <p:grpSpPr>
            <a:xfrm>
              <a:off x="7757627" y="4764987"/>
              <a:ext cx="1496738" cy="2060946"/>
              <a:chOff x="7107232" y="2488538"/>
              <a:chExt cx="1496738" cy="2060946"/>
            </a:xfrm>
          </p:grpSpPr>
          <p:pic>
            <p:nvPicPr>
              <p:cNvPr id="2056" name="Picture 8"/>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7107232" y="2488538"/>
                <a:ext cx="1355907" cy="166038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文本框 49"/>
              <p:cNvSpPr txBox="1">
                <a:spLocks noChangeArrowheads="1"/>
              </p:cNvSpPr>
              <p:nvPr/>
            </p:nvSpPr>
            <p:spPr bwMode="auto">
              <a:xfrm>
                <a:off x="7163810" y="4180152"/>
                <a:ext cx="144016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郭雷</a:t>
                </a:r>
                <a:endParaRPr kumimoji="0" lang="zh-CN" altLang="en-US" sz="1800" b="1" dirty="0"/>
              </a:p>
            </p:txBody>
          </p:sp>
        </p:grpSp>
        <p:grpSp>
          <p:nvGrpSpPr>
            <p:cNvPr id="18" name="组合 17"/>
            <p:cNvGrpSpPr/>
            <p:nvPr/>
          </p:nvGrpSpPr>
          <p:grpSpPr>
            <a:xfrm>
              <a:off x="78026" y="4710556"/>
              <a:ext cx="1413654" cy="2112112"/>
              <a:chOff x="277594" y="4710556"/>
              <a:chExt cx="1413654" cy="2112112"/>
            </a:xfrm>
          </p:grpSpPr>
          <p:pic>
            <p:nvPicPr>
              <p:cNvPr id="2057" name="Picture 9"/>
              <p:cNvPicPr>
                <a:picLocks noChangeAspect="1" noChangeArrowheads="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379080" y="4710556"/>
                <a:ext cx="1312168" cy="17145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文本框 49"/>
              <p:cNvSpPr txBox="1">
                <a:spLocks noChangeArrowheads="1"/>
              </p:cNvSpPr>
              <p:nvPr/>
            </p:nvSpPr>
            <p:spPr bwMode="auto">
              <a:xfrm>
                <a:off x="277594" y="6453336"/>
                <a:ext cx="13976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杨强</a:t>
                </a:r>
                <a:endParaRPr kumimoji="0" lang="zh-CN" altLang="en-US" sz="1800" b="1" dirty="0"/>
              </a:p>
            </p:txBody>
          </p:sp>
        </p:grpSp>
        <p:grpSp>
          <p:nvGrpSpPr>
            <p:cNvPr id="16" name="组合 15"/>
            <p:cNvGrpSpPr/>
            <p:nvPr/>
          </p:nvGrpSpPr>
          <p:grpSpPr>
            <a:xfrm>
              <a:off x="1479168" y="4753784"/>
              <a:ext cx="1397630" cy="2068884"/>
              <a:chOff x="1776710" y="4732012"/>
              <a:chExt cx="1397630" cy="2068884"/>
            </a:xfrm>
          </p:grpSpPr>
          <p:pic>
            <p:nvPicPr>
              <p:cNvPr id="2058" name="Picture 10"/>
              <p:cNvPicPr>
                <a:picLocks noChangeAspect="1" noChangeArrowheads="1"/>
              </p:cNvPicPr>
              <p:nvPr/>
            </p:nvPicPr>
            <p:blipFill>
              <a:blip r:embed="rId9" cstate="email">
                <a:extLst>
                  <a:ext uri="{28A0092B-C50C-407E-A947-70E740481C1C}">
                    <a14:useLocalDpi xmlns="" xmlns:a14="http://schemas.microsoft.com/office/drawing/2010/main"/>
                  </a:ext>
                </a:extLst>
              </a:blip>
              <a:srcRect/>
              <a:stretch>
                <a:fillRect/>
              </a:stretch>
            </p:blipFill>
            <p:spPr bwMode="auto">
              <a:xfrm>
                <a:off x="1776710" y="4732012"/>
                <a:ext cx="1397630" cy="167158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5" name="文本框 49"/>
              <p:cNvSpPr txBox="1">
                <a:spLocks noChangeArrowheads="1"/>
              </p:cNvSpPr>
              <p:nvPr/>
            </p:nvSpPr>
            <p:spPr bwMode="auto">
              <a:xfrm>
                <a:off x="1776710" y="6431564"/>
                <a:ext cx="13976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张钹</a:t>
                </a:r>
                <a:endParaRPr kumimoji="0" lang="zh-CN" altLang="en-US" sz="1800" b="1" dirty="0"/>
              </a:p>
            </p:txBody>
          </p:sp>
        </p:grpSp>
        <p:grpSp>
          <p:nvGrpSpPr>
            <p:cNvPr id="14" name="组合 13"/>
            <p:cNvGrpSpPr/>
            <p:nvPr/>
          </p:nvGrpSpPr>
          <p:grpSpPr>
            <a:xfrm>
              <a:off x="2775312" y="4766608"/>
              <a:ext cx="1397630" cy="2056060"/>
              <a:chOff x="3072854" y="4744836"/>
              <a:chExt cx="1397630" cy="2056060"/>
            </a:xfrm>
          </p:grpSpPr>
          <p:sp>
            <p:nvSpPr>
              <p:cNvPr id="27" name="文本框 49"/>
              <p:cNvSpPr txBox="1">
                <a:spLocks noChangeArrowheads="1"/>
              </p:cNvSpPr>
              <p:nvPr/>
            </p:nvSpPr>
            <p:spPr bwMode="auto">
              <a:xfrm>
                <a:off x="3072854" y="6431564"/>
                <a:ext cx="1397630"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邢波</a:t>
                </a:r>
                <a:endParaRPr kumimoji="0" lang="zh-CN" altLang="en-US" sz="1800" b="1" dirty="0"/>
              </a:p>
            </p:txBody>
          </p:sp>
          <p:pic>
            <p:nvPicPr>
              <p:cNvPr id="2061" name="Picture 13"/>
              <p:cNvPicPr>
                <a:picLocks noChangeAspect="1" noChangeArrowheads="1"/>
              </p:cNvPicPr>
              <p:nvPr/>
            </p:nvPicPr>
            <p:blipFill>
              <a:blip r:embed="rId10">
                <a:extLst>
                  <a:ext uri="{28A0092B-C50C-407E-A947-70E740481C1C}">
                    <a14:useLocalDpi xmlns="" xmlns:a14="http://schemas.microsoft.com/office/drawing/2010/main"/>
                  </a:ext>
                </a:extLst>
              </a:blip>
              <a:srcRect/>
              <a:stretch>
                <a:fillRect/>
              </a:stretch>
            </p:blipFill>
            <p:spPr bwMode="auto">
              <a:xfrm>
                <a:off x="3216870" y="4744836"/>
                <a:ext cx="1234992" cy="165876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grpSp>
      <p:grpSp>
        <p:nvGrpSpPr>
          <p:cNvPr id="22" name="组合 21"/>
          <p:cNvGrpSpPr/>
          <p:nvPr/>
        </p:nvGrpSpPr>
        <p:grpSpPr>
          <a:xfrm>
            <a:off x="4300737" y="832058"/>
            <a:ext cx="1656183" cy="2158382"/>
            <a:chOff x="2021934" y="958417"/>
            <a:chExt cx="1656183" cy="2158382"/>
          </a:xfrm>
        </p:grpSpPr>
        <p:sp>
          <p:nvSpPr>
            <p:cNvPr id="21" name="文本框 49"/>
            <p:cNvSpPr txBox="1">
              <a:spLocks noChangeArrowheads="1"/>
            </p:cNvSpPr>
            <p:nvPr/>
          </p:nvSpPr>
          <p:spPr bwMode="auto">
            <a:xfrm>
              <a:off x="2021934" y="2470468"/>
              <a:ext cx="165618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en-US" altLang="zh-CN" sz="1800" b="1" dirty="0"/>
                <a:t>Peter </a:t>
              </a:r>
              <a:r>
                <a:rPr kumimoji="0" lang="en-US" altLang="zh-CN" sz="1800" b="1" dirty="0" err="1" smtClean="0"/>
                <a:t>Buneman</a:t>
              </a:r>
              <a:r>
                <a:rPr kumimoji="0" lang="en-US" altLang="zh-CN" sz="1800" b="1" dirty="0" smtClean="0"/>
                <a:t/>
              </a:r>
              <a:br>
                <a:rPr kumimoji="0" lang="en-US" altLang="zh-CN" sz="1800" b="1" dirty="0" smtClean="0"/>
              </a:br>
              <a:r>
                <a:rPr kumimoji="0" lang="en-US" altLang="zh-CN" sz="1800" b="1" dirty="0" smtClean="0"/>
                <a:t> </a:t>
              </a:r>
              <a:r>
                <a:rPr kumimoji="0" lang="zh-CN" altLang="en-US" sz="1800" b="1" dirty="0" smtClean="0"/>
                <a:t>（主席）</a:t>
              </a:r>
              <a:endParaRPr kumimoji="0" lang="zh-CN" altLang="en-US" sz="1800" b="1" dirty="0"/>
            </a:p>
          </p:txBody>
        </p:sp>
        <p:pic>
          <p:nvPicPr>
            <p:cNvPr id="5" name="图片 4"/>
            <p:cNvPicPr>
              <a:picLocks noChangeAspect="1"/>
            </p:cNvPicPr>
            <p:nvPr/>
          </p:nvPicPr>
          <p:blipFill>
            <a:blip r:embed="rId11" cstate="email">
              <a:extLst>
                <a:ext uri="{28A0092B-C50C-407E-A947-70E740481C1C}">
                  <a14:useLocalDpi xmlns="" xmlns:a14="http://schemas.microsoft.com/office/drawing/2010/main"/>
                </a:ext>
              </a:extLst>
            </a:blip>
            <a:stretch>
              <a:fillRect/>
            </a:stretch>
          </p:blipFill>
          <p:spPr>
            <a:xfrm>
              <a:off x="2074536" y="958417"/>
              <a:ext cx="1268965" cy="1501734"/>
            </a:xfrm>
            <a:prstGeom prst="rect">
              <a:avLst/>
            </a:prstGeom>
          </p:spPr>
        </p:pic>
      </p:grpSp>
      <p:grpSp>
        <p:nvGrpSpPr>
          <p:cNvPr id="29" name="组合 28"/>
          <p:cNvGrpSpPr/>
          <p:nvPr/>
        </p:nvGrpSpPr>
        <p:grpSpPr>
          <a:xfrm>
            <a:off x="443481" y="2781910"/>
            <a:ext cx="1464223" cy="2015242"/>
            <a:chOff x="344931" y="2738522"/>
            <a:chExt cx="1464223" cy="2015242"/>
          </a:xfrm>
        </p:grpSpPr>
        <p:sp>
          <p:nvSpPr>
            <p:cNvPr id="17" name="文本框 49"/>
            <p:cNvSpPr txBox="1">
              <a:spLocks noChangeArrowheads="1"/>
            </p:cNvSpPr>
            <p:nvPr/>
          </p:nvSpPr>
          <p:spPr bwMode="auto">
            <a:xfrm>
              <a:off x="344931" y="4384432"/>
              <a:ext cx="128536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en-US" altLang="zh-CN" sz="1800" b="1" dirty="0" smtClean="0"/>
                <a:t>Albert </a:t>
              </a:r>
              <a:r>
                <a:rPr kumimoji="0" lang="en-US" altLang="zh-CN" sz="1800" b="1" dirty="0" err="1" smtClean="0"/>
                <a:t>Fert</a:t>
              </a:r>
              <a:endParaRPr kumimoji="0" lang="zh-CN" altLang="en-US" sz="1800" b="1" dirty="0"/>
            </a:p>
          </p:txBody>
        </p:sp>
        <p:pic>
          <p:nvPicPr>
            <p:cNvPr id="28" name="图片 27"/>
            <p:cNvPicPr>
              <a:picLocks noChangeAspect="1"/>
            </p:cNvPicPr>
            <p:nvPr/>
          </p:nvPicPr>
          <p:blipFill>
            <a:blip r:embed="rId12">
              <a:extLst>
                <a:ext uri="{28A0092B-C50C-407E-A947-70E740481C1C}">
                  <a14:useLocalDpi xmlns="" xmlns:a14="http://schemas.microsoft.com/office/drawing/2010/main"/>
                </a:ext>
              </a:extLst>
            </a:blip>
            <a:srcRect/>
            <a:stretch>
              <a:fillRect/>
            </a:stretch>
          </p:blipFill>
          <p:spPr bwMode="auto">
            <a:xfrm>
              <a:off x="344931" y="2738522"/>
              <a:ext cx="1464223" cy="16686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0" name="矩形 29"/>
          <p:cNvSpPr/>
          <p:nvPr/>
        </p:nvSpPr>
        <p:spPr>
          <a:xfrm>
            <a:off x="1907704" y="3081734"/>
            <a:ext cx="2376264" cy="923330"/>
          </a:xfrm>
          <a:prstGeom prst="rect">
            <a:avLst/>
          </a:prstGeom>
        </p:spPr>
        <p:txBody>
          <a:bodyPr wrap="square">
            <a:spAutoFit/>
          </a:bodyPr>
          <a:lstStyle/>
          <a:p>
            <a:pPr marL="285750" indent="-285750">
              <a:buFont typeface="Arial" panose="020B0604020202020204" pitchFamily="34" charset="0"/>
              <a:buChar char="•"/>
            </a:pPr>
            <a:r>
              <a:rPr lang="en-US" altLang="zh-CN" b="1" dirty="0">
                <a:solidFill>
                  <a:srgbClr val="FF0000"/>
                </a:solidFill>
              </a:rPr>
              <a:t>2007</a:t>
            </a:r>
            <a:r>
              <a:rPr lang="zh-CN" altLang="en-US" b="1" dirty="0">
                <a:solidFill>
                  <a:srgbClr val="FF0000"/>
                </a:solidFill>
              </a:rPr>
              <a:t>诺贝尔物理奖</a:t>
            </a:r>
            <a:endParaRPr lang="fr-FR" altLang="zh-CN" b="1" dirty="0">
              <a:solidFill>
                <a:srgbClr val="FF0000"/>
              </a:solidFill>
            </a:endParaRPr>
          </a:p>
          <a:p>
            <a:pPr marL="285750" indent="-285750">
              <a:buFont typeface="Arial" panose="020B0604020202020204" pitchFamily="34" charset="0"/>
              <a:buChar char="•"/>
            </a:pPr>
            <a:r>
              <a:rPr lang="zh-CN" altLang="en-US" b="1" dirty="0">
                <a:solidFill>
                  <a:srgbClr val="FF0000"/>
                </a:solidFill>
              </a:rPr>
              <a:t>北航教授及博导</a:t>
            </a:r>
            <a:endParaRPr lang="fr-FR" altLang="zh-CN" b="1" dirty="0">
              <a:solidFill>
                <a:srgbClr val="FF0000"/>
              </a:solidFill>
            </a:endParaRPr>
          </a:p>
          <a:p>
            <a:pPr marL="285750" indent="-285750">
              <a:buFont typeface="Arial" panose="020B0604020202020204" pitchFamily="34" charset="0"/>
              <a:buChar char="•"/>
            </a:pPr>
            <a:r>
              <a:rPr lang="zh-CN" altLang="en-US" b="1" dirty="0">
                <a:solidFill>
                  <a:srgbClr val="FF0000"/>
                </a:solidFill>
              </a:rPr>
              <a:t>外专千人</a:t>
            </a:r>
          </a:p>
        </p:txBody>
      </p:sp>
      <p:sp>
        <p:nvSpPr>
          <p:cNvPr id="31" name="矩形 30"/>
          <p:cNvSpPr/>
          <p:nvPr/>
        </p:nvSpPr>
        <p:spPr>
          <a:xfrm>
            <a:off x="5868144" y="2990440"/>
            <a:ext cx="3245390" cy="1477328"/>
          </a:xfrm>
          <a:prstGeom prst="rect">
            <a:avLst/>
          </a:prstGeom>
        </p:spPr>
        <p:txBody>
          <a:bodyPr wrap="square">
            <a:spAutoFit/>
          </a:bodyPr>
          <a:lstStyle/>
          <a:p>
            <a:pPr marL="285750" indent="-285750">
              <a:buFont typeface="Arial" panose="020B0604020202020204" pitchFamily="34" charset="0"/>
              <a:buChar char="•"/>
            </a:pPr>
            <a:r>
              <a:rPr lang="zh-CN" altLang="zh-CN" b="1" dirty="0">
                <a:solidFill>
                  <a:srgbClr val="FF0000"/>
                </a:solidFill>
                <a:latin typeface="+mn-ea"/>
                <a:ea typeface="+mn-ea"/>
              </a:rPr>
              <a:t>英国爱丁堡皇家学院</a:t>
            </a:r>
            <a:r>
              <a:rPr lang="zh-CN" altLang="zh-CN" b="1" dirty="0" smtClean="0">
                <a:solidFill>
                  <a:srgbClr val="FF0000"/>
                </a:solidFill>
                <a:latin typeface="+mn-ea"/>
                <a:ea typeface="+mn-ea"/>
              </a:rPr>
              <a:t>院士</a:t>
            </a:r>
            <a:endParaRPr lang="en-US" altLang="zh-CN" b="1" dirty="0" smtClean="0">
              <a:solidFill>
                <a:srgbClr val="FF0000"/>
              </a:solidFill>
              <a:latin typeface="+mn-ea"/>
              <a:ea typeface="+mn-ea"/>
            </a:endParaRPr>
          </a:p>
          <a:p>
            <a:pPr marL="285750" indent="-285750">
              <a:buFont typeface="Arial" panose="020B0604020202020204" pitchFamily="34" charset="0"/>
              <a:buChar char="•"/>
            </a:pPr>
            <a:r>
              <a:rPr lang="zh-CN" altLang="en-US" b="1" dirty="0" smtClean="0">
                <a:solidFill>
                  <a:srgbClr val="FF0000"/>
                </a:solidFill>
                <a:latin typeface="+mn-ea"/>
                <a:ea typeface="+mn-ea"/>
              </a:rPr>
              <a:t>北航千人计划专家</a:t>
            </a:r>
            <a:endParaRPr lang="en-US" altLang="zh-CN" b="1" dirty="0" smtClean="0">
              <a:solidFill>
                <a:srgbClr val="FF0000"/>
              </a:solidFill>
              <a:latin typeface="+mn-ea"/>
              <a:ea typeface="+mn-ea"/>
            </a:endParaRPr>
          </a:p>
          <a:p>
            <a:pPr marL="285750" indent="-285750">
              <a:buFont typeface="Arial" panose="020B0604020202020204" pitchFamily="34" charset="0"/>
              <a:buChar char="•"/>
            </a:pPr>
            <a:r>
              <a:rPr lang="en-US" altLang="zh-CN" b="1" dirty="0" smtClean="0">
                <a:solidFill>
                  <a:srgbClr val="FF0000"/>
                </a:solidFill>
                <a:latin typeface="+mn-ea"/>
                <a:ea typeface="+mn-ea"/>
              </a:rPr>
              <a:t>ACM Fellow</a:t>
            </a:r>
            <a:endParaRPr lang="en-US" altLang="zh-CN" b="1" dirty="0">
              <a:solidFill>
                <a:srgbClr val="FF0000"/>
              </a:solidFill>
              <a:latin typeface="+mn-ea"/>
              <a:ea typeface="+mn-ea"/>
            </a:endParaRPr>
          </a:p>
          <a:p>
            <a:pPr marL="285750" indent="-285750">
              <a:buFont typeface="Arial" panose="020B0604020202020204" pitchFamily="34" charset="0"/>
              <a:buChar char="•"/>
            </a:pPr>
            <a:r>
              <a:rPr lang="zh-CN" altLang="zh-CN" b="1" dirty="0">
                <a:solidFill>
                  <a:srgbClr val="FF0000"/>
                </a:solidFill>
                <a:latin typeface="+mn-ea"/>
                <a:ea typeface="+mn-ea"/>
              </a:rPr>
              <a:t>数据库系统与理论国际顶级</a:t>
            </a:r>
            <a:r>
              <a:rPr lang="zh-CN" altLang="zh-CN" b="1" dirty="0" smtClean="0">
                <a:solidFill>
                  <a:srgbClr val="FF0000"/>
                </a:solidFill>
                <a:latin typeface="+mn-ea"/>
                <a:ea typeface="+mn-ea"/>
              </a:rPr>
              <a:t>专家</a:t>
            </a:r>
            <a:endParaRPr lang="zh-CN" altLang="en-US" b="1" dirty="0">
              <a:solidFill>
                <a:srgbClr val="FF0000"/>
              </a:solidFill>
              <a:latin typeface="+mn-ea"/>
              <a:ea typeface="+mn-ea"/>
            </a:endParaRPr>
          </a:p>
        </p:txBody>
      </p:sp>
      <p:sp>
        <p:nvSpPr>
          <p:cNvPr id="43" name="矩形 42"/>
          <p:cNvSpPr/>
          <p:nvPr/>
        </p:nvSpPr>
        <p:spPr>
          <a:xfrm>
            <a:off x="1763688" y="1121260"/>
            <a:ext cx="2376264" cy="923330"/>
          </a:xfrm>
          <a:prstGeom prst="rect">
            <a:avLst/>
          </a:prstGeom>
        </p:spPr>
        <p:txBody>
          <a:bodyPr wrap="square">
            <a:spAutoFit/>
          </a:bodyPr>
          <a:lstStyle/>
          <a:p>
            <a:pPr marL="285750" indent="-285750">
              <a:buFont typeface="Arial" panose="020B0604020202020204" pitchFamily="34" charset="0"/>
              <a:buChar char="•"/>
            </a:pPr>
            <a:r>
              <a:rPr lang="zh-CN" altLang="en-US" b="1" dirty="0" smtClean="0">
                <a:solidFill>
                  <a:srgbClr val="FF0000"/>
                </a:solidFill>
              </a:rPr>
              <a:t>中国科学院院士</a:t>
            </a:r>
            <a:endParaRPr lang="en-US" altLang="zh-CN" b="1" dirty="0" smtClean="0">
              <a:solidFill>
                <a:srgbClr val="FF0000"/>
              </a:solidFill>
            </a:endParaRPr>
          </a:p>
          <a:p>
            <a:pPr marL="285750" indent="-285750">
              <a:buFont typeface="Arial" panose="020B0604020202020204" pitchFamily="34" charset="0"/>
              <a:buChar char="•"/>
            </a:pPr>
            <a:r>
              <a:rPr lang="zh-CN" altLang="en-US" b="1" dirty="0">
                <a:solidFill>
                  <a:srgbClr val="FF0000"/>
                </a:solidFill>
                <a:latin typeface="黑体"/>
                <a:ea typeface="黑体"/>
                <a:cs typeface="黑体"/>
                <a:sym typeface="黑体"/>
              </a:rPr>
              <a:t>中国科学院信息技术科学部主任</a:t>
            </a:r>
            <a:endParaRPr lang="zh-CN" altLang="en-US" b="1" dirty="0">
              <a:solidFill>
                <a:srgbClr val="FF0000"/>
              </a:solidFill>
            </a:endParaRPr>
          </a:p>
        </p:txBody>
      </p:sp>
      <p:sp>
        <p:nvSpPr>
          <p:cNvPr id="32" name="矩形 31"/>
          <p:cNvSpPr/>
          <p:nvPr/>
        </p:nvSpPr>
        <p:spPr>
          <a:xfrm>
            <a:off x="5742481" y="980728"/>
            <a:ext cx="3005984" cy="1200329"/>
          </a:xfrm>
          <a:prstGeom prst="rect">
            <a:avLst/>
          </a:prstGeom>
        </p:spPr>
        <p:txBody>
          <a:bodyPr wrap="square">
            <a:spAutoFit/>
          </a:bodyPr>
          <a:lstStyle/>
          <a:p>
            <a:pPr marL="285750" indent="-285750">
              <a:buFont typeface="Arial" panose="020B0604020202020204" pitchFamily="34" charset="0"/>
              <a:buChar char="•"/>
            </a:pPr>
            <a:r>
              <a:rPr lang="zh-CN" altLang="zh-CN" b="1" dirty="0" smtClean="0">
                <a:solidFill>
                  <a:srgbClr val="FF0000"/>
                </a:solidFill>
                <a:latin typeface="黑体" panose="02010609060101010101" pitchFamily="49" charset="-122"/>
                <a:ea typeface="黑体" panose="02010609060101010101" pitchFamily="49" charset="-122"/>
              </a:rPr>
              <a:t>英国皇家学院</a:t>
            </a:r>
            <a:r>
              <a:rPr lang="zh-CN" altLang="en-US" b="1" dirty="0" smtClean="0">
                <a:solidFill>
                  <a:srgbClr val="FF0000"/>
                </a:solidFill>
                <a:latin typeface="黑体" panose="02010609060101010101" pitchFamily="49" charset="-122"/>
                <a:ea typeface="黑体" panose="02010609060101010101" pitchFamily="49" charset="-122"/>
              </a:rPr>
              <a:t>院士</a:t>
            </a:r>
            <a:endParaRPr lang="en-US" altLang="zh-CN" b="1" dirty="0" smtClean="0">
              <a:solidFill>
                <a:srgbClr val="FF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b="1" dirty="0" smtClean="0">
                <a:solidFill>
                  <a:srgbClr val="FF0000"/>
                </a:solidFill>
                <a:latin typeface="黑体" panose="02010609060101010101" pitchFamily="49" charset="-122"/>
                <a:ea typeface="黑体" panose="02010609060101010101" pitchFamily="49" charset="-122"/>
              </a:rPr>
              <a:t>苏格兰</a:t>
            </a:r>
            <a:r>
              <a:rPr lang="zh-CN" altLang="zh-CN" b="1" dirty="0" smtClean="0">
                <a:solidFill>
                  <a:srgbClr val="FF0000"/>
                </a:solidFill>
                <a:latin typeface="黑体" panose="02010609060101010101" pitchFamily="49" charset="-122"/>
                <a:ea typeface="黑体" panose="02010609060101010101" pitchFamily="49" charset="-122"/>
              </a:rPr>
              <a:t>皇家学院</a:t>
            </a:r>
            <a:r>
              <a:rPr lang="zh-CN" altLang="en-US" b="1" dirty="0" smtClean="0">
                <a:solidFill>
                  <a:srgbClr val="FF0000"/>
                </a:solidFill>
                <a:latin typeface="黑体" panose="02010609060101010101" pitchFamily="49" charset="-122"/>
                <a:ea typeface="黑体" panose="02010609060101010101" pitchFamily="49" charset="-122"/>
              </a:rPr>
              <a:t>院士</a:t>
            </a:r>
            <a:endParaRPr lang="en-US" altLang="zh-CN" b="1" dirty="0" smtClean="0">
              <a:solidFill>
                <a:srgbClr val="FF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zh-CN" b="1" dirty="0">
                <a:solidFill>
                  <a:srgbClr val="FF0000"/>
                </a:solidFill>
                <a:latin typeface="黑体" panose="02010609060101010101" pitchFamily="49" charset="-122"/>
                <a:ea typeface="黑体" panose="02010609060101010101" pitchFamily="49" charset="-122"/>
              </a:rPr>
              <a:t>数据库系统与理论国际顶级</a:t>
            </a:r>
            <a:r>
              <a:rPr lang="zh-CN" altLang="zh-CN" b="1" dirty="0" smtClean="0">
                <a:solidFill>
                  <a:srgbClr val="FF0000"/>
                </a:solidFill>
                <a:latin typeface="黑体" panose="02010609060101010101" pitchFamily="49" charset="-122"/>
                <a:ea typeface="黑体" panose="02010609060101010101" pitchFamily="49" charset="-122"/>
              </a:rPr>
              <a:t>专家</a:t>
            </a:r>
            <a:endParaRPr lang="zh-CN" altLang="en-US"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1340935689"/>
      </p:ext>
    </p:extLst>
  </p:cSld>
  <p:clrMapOvr>
    <a:masterClrMapping/>
  </p:clrMapOvr>
  <mc:AlternateContent xmlns:mc="http://schemas.openxmlformats.org/markup-compatibility/2006">
    <mc:Choice xmlns="" xmlns:p14="http://schemas.microsoft.com/office/powerpoint/2010/main" Requires="p14">
      <p:transition spd="slow" p14:dur="2000" advTm="283"/>
    </mc:Choice>
    <mc:Fallback>
      <p:transition spd="slow" advTm="283"/>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0"/>
          <p:cNvGrpSpPr/>
          <p:nvPr/>
        </p:nvGrpSpPr>
        <p:grpSpPr>
          <a:xfrm>
            <a:off x="-4445" y="6076315"/>
            <a:ext cx="9039860" cy="601980"/>
            <a:chOff x="-64" y="9569"/>
            <a:chExt cx="14236" cy="948"/>
          </a:xfrm>
        </p:grpSpPr>
        <p:sp>
          <p:nvSpPr>
            <p:cNvPr id="8" name="矩形 7"/>
            <p:cNvSpPr/>
            <p:nvPr/>
          </p:nvSpPr>
          <p:spPr>
            <a:xfrm>
              <a:off x="-64" y="10119"/>
              <a:ext cx="1139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0" name="图片 9" descr="logo"/>
            <p:cNvPicPr>
              <a:picLocks noChangeAspect="1"/>
            </p:cNvPicPr>
            <p:nvPr/>
          </p:nvPicPr>
          <p:blipFill>
            <a:blip r:embed="rId3"/>
            <a:stretch>
              <a:fillRect/>
            </a:stretch>
          </p:blipFill>
          <p:spPr>
            <a:xfrm>
              <a:off x="11700" y="9569"/>
              <a:ext cx="2472" cy="948"/>
            </a:xfrm>
            <a:prstGeom prst="rect">
              <a:avLst/>
            </a:prstGeom>
          </p:spPr>
        </p:pic>
      </p:grpSp>
      <p:sp>
        <p:nvSpPr>
          <p:cNvPr id="12" name="文本框 11"/>
          <p:cNvSpPr txBox="1"/>
          <p:nvPr/>
        </p:nvSpPr>
        <p:spPr>
          <a:xfrm>
            <a:off x="2252345" y="252030"/>
            <a:ext cx="4770755" cy="646331"/>
          </a:xfrm>
          <a:prstGeom prst="rect">
            <a:avLst/>
          </a:prstGeom>
        </p:spPr>
        <p:txBody>
          <a:bodyPr vert="horz" lIns="91440" tIns="45720" rIns="91440" bIns="45720" rtlCol="0" anchor="ctr">
            <a:normAutofit fontScale="97500"/>
          </a:bodyPr>
          <a:lstStyle>
            <a:lvl1pPr>
              <a:spcBef>
                <a:spcPct val="0"/>
              </a:spcBef>
              <a:buNone/>
              <a:defRPr lang="zh-CN" altLang="en-US" sz="3600" b="1" dirty="0">
                <a:solidFill>
                  <a:srgbClr val="002060"/>
                </a:solidFill>
                <a:latin typeface="黑体" pitchFamily="49" charset="-122"/>
                <a:ea typeface="黑体" pitchFamily="49" charset="-122"/>
              </a:defRPr>
            </a:lvl1pPr>
          </a:lstStyle>
          <a:p>
            <a:r>
              <a:rPr lang="zh-CN" altLang="en-US" dirty="0"/>
              <a:t>人才队伍</a:t>
            </a:r>
            <a:r>
              <a:rPr lang="en-US" altLang="zh-CN" dirty="0"/>
              <a:t>-</a:t>
            </a:r>
            <a:r>
              <a:rPr lang="zh-CN" altLang="en-US" dirty="0">
                <a:solidFill>
                  <a:srgbClr val="FFC000"/>
                </a:solidFill>
              </a:rPr>
              <a:t>首席科学家</a:t>
            </a:r>
          </a:p>
        </p:txBody>
      </p:sp>
      <p:sp>
        <p:nvSpPr>
          <p:cNvPr id="11" name="内容占位符 2"/>
          <p:cNvSpPr txBox="1">
            <a:spLocks/>
          </p:cNvSpPr>
          <p:nvPr/>
        </p:nvSpPr>
        <p:spPr>
          <a:xfrm>
            <a:off x="457199" y="1349015"/>
            <a:ext cx="8388417" cy="4525963"/>
          </a:xfrm>
          <a:prstGeom prst="rect">
            <a:avLst/>
          </a:prstGeom>
        </p:spPr>
        <p:txBody>
          <a:bodyPr vert="horz" lIns="91440" tIns="45720" rIns="91440" bIns="45720" rtlCol="0">
            <a:normAutofit/>
          </a:bodyPr>
          <a:lstStyle/>
          <a:p>
            <a:pPr lvl="0" eaLnBrk="0" hangingPunct="0">
              <a:spcBef>
                <a:spcPct val="20000"/>
              </a:spcBef>
            </a:pPr>
            <a:endParaRPr lang="en-US" altLang="zh-CN" sz="2400" dirty="0">
              <a:latin typeface="Times New Roman" pitchFamily="18" charset="0"/>
              <a:ea typeface="黑体" pitchFamily="49" charset="-122"/>
            </a:endParaRPr>
          </a:p>
        </p:txBody>
      </p:sp>
      <p:pic>
        <p:nvPicPr>
          <p:cNvPr id="31" name="Picture 14" descr="http://today.hit.edu.cn/uploadfiles/2008/11-13/20081113162419428.jpg"/>
          <p:cNvPicPr>
            <a:picLocks noChangeArrowheads="1"/>
          </p:cNvPicPr>
          <p:nvPr/>
        </p:nvPicPr>
        <p:blipFill>
          <a:blip r:embed="rId4"/>
          <a:srcRect l="13525" r="20245"/>
          <a:stretch>
            <a:fillRect/>
          </a:stretch>
        </p:blipFill>
        <p:spPr bwMode="auto">
          <a:xfrm>
            <a:off x="2227042" y="1189736"/>
            <a:ext cx="1152000" cy="1512000"/>
          </a:xfrm>
          <a:prstGeom prst="rect">
            <a:avLst/>
          </a:prstGeom>
          <a:noFill/>
          <a:ln w="9525">
            <a:noFill/>
            <a:miter lim="800000"/>
            <a:headEnd/>
            <a:tailEnd/>
          </a:ln>
        </p:spPr>
      </p:pic>
      <p:sp>
        <p:nvSpPr>
          <p:cNvPr id="32" name="矩形 14"/>
          <p:cNvSpPr>
            <a:spLocks noChangeArrowheads="1"/>
          </p:cNvSpPr>
          <p:nvPr/>
        </p:nvSpPr>
        <p:spPr bwMode="auto">
          <a:xfrm>
            <a:off x="2106245" y="2846456"/>
            <a:ext cx="1393594" cy="981038"/>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樊文飞教授</a:t>
            </a:r>
            <a:endParaRPr lang="en-US" altLang="zh-CN" sz="1050" dirty="0" smtClean="0">
              <a:solidFill>
                <a:schemeClr val="tx2"/>
              </a:solidFill>
              <a:ea typeface="黑体" pitchFamily="2" charset="-122"/>
              <a:cs typeface="Arial" charset="0"/>
            </a:endParaRPr>
          </a:p>
          <a:p>
            <a:pPr>
              <a:lnSpc>
                <a:spcPct val="110000"/>
              </a:lnSpc>
            </a:pPr>
            <a:r>
              <a:rPr lang="zh-CN" altLang="en-US" sz="1050" dirty="0" smtClean="0">
                <a:solidFill>
                  <a:srgbClr val="FF0000"/>
                </a:solidFill>
                <a:ea typeface="黑体" pitchFamily="2" charset="-122"/>
                <a:cs typeface="Arial" charset="0"/>
              </a:rPr>
              <a:t>苏格兰皇家学院院士</a:t>
            </a:r>
            <a:endParaRPr lang="en-US" altLang="zh-CN" sz="1050" dirty="0" smtClean="0">
              <a:solidFill>
                <a:srgbClr val="FF0000"/>
              </a:solidFill>
              <a:ea typeface="黑体" pitchFamily="2" charset="-122"/>
              <a:cs typeface="Arial" charset="0"/>
            </a:endParaRPr>
          </a:p>
          <a:p>
            <a:pPr>
              <a:lnSpc>
                <a:spcPct val="110000"/>
              </a:lnSpc>
            </a:pPr>
            <a:r>
              <a:rPr lang="zh-CN" altLang="en-US" sz="1050" dirty="0">
                <a:solidFill>
                  <a:srgbClr val="FF0000"/>
                </a:solidFill>
                <a:ea typeface="黑体" pitchFamily="2" charset="-122"/>
                <a:cs typeface="Arial" charset="0"/>
              </a:rPr>
              <a:t>千</a:t>
            </a:r>
            <a:r>
              <a:rPr lang="zh-CN" altLang="en-US" sz="1050" dirty="0" smtClean="0">
                <a:solidFill>
                  <a:srgbClr val="FF0000"/>
                </a:solidFill>
                <a:ea typeface="黑体" pitchFamily="2" charset="-122"/>
                <a:cs typeface="Arial" charset="0"/>
              </a:rPr>
              <a:t>人计划教授</a:t>
            </a:r>
            <a:endParaRPr lang="en-US" altLang="zh-CN" sz="1050" dirty="0">
              <a:solidFill>
                <a:srgbClr val="FF0000"/>
              </a:solidFill>
              <a:ea typeface="黑体" pitchFamily="2" charset="-122"/>
              <a:cs typeface="Arial" charset="0"/>
            </a:endParaRPr>
          </a:p>
          <a:p>
            <a:pPr>
              <a:lnSpc>
                <a:spcPct val="110000"/>
              </a:lnSpc>
              <a:buFont typeface="Wingdings" pitchFamily="2" charset="2"/>
              <a:buNone/>
            </a:pPr>
            <a:r>
              <a:rPr lang="zh-CN" altLang="en-US" sz="1050" dirty="0" smtClean="0">
                <a:solidFill>
                  <a:schemeClr val="accent6"/>
                </a:solidFill>
                <a:ea typeface="黑体" pitchFamily="2" charset="-122"/>
                <a:cs typeface="Arial" charset="0"/>
              </a:rPr>
              <a:t>计算复杂性</a:t>
            </a:r>
            <a:endParaRPr lang="en-US" altLang="zh-CN" sz="1050" dirty="0" smtClean="0">
              <a:solidFill>
                <a:schemeClr val="accent6"/>
              </a:solidFill>
              <a:ea typeface="黑体" pitchFamily="2" charset="-122"/>
              <a:cs typeface="Arial" charset="0"/>
            </a:endParaRPr>
          </a:p>
          <a:p>
            <a:pPr>
              <a:lnSpc>
                <a:spcPct val="110000"/>
              </a:lnSpc>
              <a:buFont typeface="Wingdings" pitchFamily="2" charset="2"/>
              <a:buNone/>
            </a:pPr>
            <a:r>
              <a:rPr lang="zh-CN" altLang="en-US" sz="1050" dirty="0" smtClean="0">
                <a:solidFill>
                  <a:schemeClr val="accent6"/>
                </a:solidFill>
                <a:ea typeface="黑体" pitchFamily="2" charset="-122"/>
                <a:cs typeface="Arial" charset="0"/>
              </a:rPr>
              <a:t>数据库等</a:t>
            </a:r>
            <a:endParaRPr lang="en-US" altLang="zh-CN" sz="1050" dirty="0">
              <a:solidFill>
                <a:schemeClr val="accent6"/>
              </a:solidFill>
              <a:ea typeface="黑体" pitchFamily="2" charset="-122"/>
              <a:cs typeface="Arial" charset="0"/>
            </a:endParaRPr>
          </a:p>
        </p:txBody>
      </p:sp>
      <p:pic>
        <p:nvPicPr>
          <p:cNvPr id="40" name="图片 39" descr="http://www.bdbc.org.cn/img/peoples/pi-xujie.png"/>
          <p:cNvPicPr/>
          <p:nvPr/>
        </p:nvPicPr>
        <p:blipFill>
          <a:blip r:embed="rId5"/>
          <a:srcRect/>
          <a:stretch>
            <a:fillRect/>
          </a:stretch>
        </p:blipFill>
        <p:spPr bwMode="auto">
          <a:xfrm>
            <a:off x="3956280" y="1195392"/>
            <a:ext cx="1116000" cy="1512000"/>
          </a:xfrm>
          <a:prstGeom prst="rect">
            <a:avLst/>
          </a:prstGeom>
          <a:noFill/>
          <a:ln w="9525">
            <a:noFill/>
            <a:miter lim="800000"/>
            <a:headEnd/>
            <a:tailEnd/>
          </a:ln>
        </p:spPr>
      </p:pic>
      <p:sp>
        <p:nvSpPr>
          <p:cNvPr id="41" name="矩形 14"/>
          <p:cNvSpPr>
            <a:spLocks noChangeArrowheads="1"/>
          </p:cNvSpPr>
          <p:nvPr/>
        </p:nvSpPr>
        <p:spPr bwMode="auto">
          <a:xfrm>
            <a:off x="4098866" y="2846456"/>
            <a:ext cx="1105816" cy="803297"/>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徐洁教授</a:t>
            </a:r>
            <a:endParaRPr lang="en-US" altLang="zh-CN" sz="1050" dirty="0" smtClean="0">
              <a:solidFill>
                <a:schemeClr val="tx2"/>
              </a:solidFill>
              <a:ea typeface="黑体" pitchFamily="2" charset="-122"/>
              <a:cs typeface="Arial" charset="0"/>
            </a:endParaRPr>
          </a:p>
          <a:p>
            <a:pPr>
              <a:lnSpc>
                <a:spcPct val="110000"/>
              </a:lnSpc>
            </a:pPr>
            <a:r>
              <a:rPr lang="zh-CN" altLang="en-US" sz="1050" dirty="0" smtClean="0">
                <a:solidFill>
                  <a:srgbClr val="FF0000"/>
                </a:solidFill>
                <a:ea typeface="黑体" pitchFamily="2" charset="-122"/>
                <a:cs typeface="Arial" charset="0"/>
              </a:rPr>
              <a:t>千</a:t>
            </a:r>
            <a:r>
              <a:rPr lang="zh-CN" altLang="en-US" sz="1050" dirty="0">
                <a:solidFill>
                  <a:srgbClr val="FF0000"/>
                </a:solidFill>
                <a:ea typeface="黑体" pitchFamily="2" charset="-122"/>
                <a:cs typeface="Arial" charset="0"/>
              </a:rPr>
              <a:t>人计划教授</a:t>
            </a:r>
            <a:endParaRPr lang="en-US" altLang="zh-CN" sz="1050" dirty="0">
              <a:solidFill>
                <a:srgbClr val="FF0000"/>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可靠</a:t>
            </a:r>
            <a:r>
              <a:rPr lang="zh-CN" altLang="zh-CN" sz="1050" dirty="0">
                <a:solidFill>
                  <a:schemeClr val="accent6"/>
                </a:solidFill>
              </a:rPr>
              <a:t>网络软件</a:t>
            </a:r>
            <a:r>
              <a:rPr lang="zh-CN" altLang="zh-CN" sz="1050" dirty="0" smtClean="0">
                <a:solidFill>
                  <a:schemeClr val="accent6"/>
                </a:solidFill>
              </a:rPr>
              <a:t>系统</a:t>
            </a:r>
            <a:r>
              <a:rPr lang="zh-CN" altLang="en-US" sz="1050" dirty="0" smtClean="0">
                <a:solidFill>
                  <a:schemeClr val="accent6"/>
                </a:solidFill>
              </a:rPr>
              <a:t>理论</a:t>
            </a:r>
            <a:endParaRPr lang="en-US" altLang="zh-CN" sz="1050" dirty="0">
              <a:ea typeface="黑体" pitchFamily="2" charset="-122"/>
              <a:cs typeface="Arial" charset="0"/>
            </a:endParaRPr>
          </a:p>
        </p:txBody>
      </p:sp>
      <p:pic>
        <p:nvPicPr>
          <p:cNvPr id="42" name="图片 41" descr="http://www.bdbc.org.cn/img/peoples/pi-zhengzm.png"/>
          <p:cNvPicPr/>
          <p:nvPr/>
        </p:nvPicPr>
        <p:blipFill>
          <a:blip r:embed="rId6"/>
          <a:srcRect/>
          <a:stretch>
            <a:fillRect/>
          </a:stretch>
        </p:blipFill>
        <p:spPr bwMode="auto">
          <a:xfrm>
            <a:off x="5649518" y="1195392"/>
            <a:ext cx="1008000" cy="1512000"/>
          </a:xfrm>
          <a:prstGeom prst="rect">
            <a:avLst/>
          </a:prstGeom>
          <a:noFill/>
          <a:ln w="9525">
            <a:noFill/>
            <a:miter lim="800000"/>
            <a:headEnd/>
            <a:tailEnd/>
          </a:ln>
        </p:spPr>
      </p:pic>
      <p:sp>
        <p:nvSpPr>
          <p:cNvPr id="43" name="矩形 14"/>
          <p:cNvSpPr>
            <a:spLocks noChangeArrowheads="1"/>
          </p:cNvSpPr>
          <p:nvPr/>
        </p:nvSpPr>
        <p:spPr bwMode="auto">
          <a:xfrm>
            <a:off x="5649518" y="2846456"/>
            <a:ext cx="1332146" cy="447815"/>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郑志明教授</a:t>
            </a:r>
            <a:endParaRPr lang="en-US" altLang="zh-CN" sz="1050" dirty="0" smtClean="0">
              <a:solidFill>
                <a:schemeClr val="tx2"/>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海量信息系统</a:t>
            </a:r>
            <a:endParaRPr lang="en-US" altLang="zh-CN" sz="1050" dirty="0">
              <a:ea typeface="黑体" pitchFamily="2" charset="-122"/>
              <a:cs typeface="Arial" charset="0"/>
            </a:endParaRPr>
          </a:p>
        </p:txBody>
      </p:sp>
      <p:pic>
        <p:nvPicPr>
          <p:cNvPr id="44" name="图片 43" descr="http://www.bdbc.org.cn/img/peoples/pi-liuxd.png"/>
          <p:cNvPicPr/>
          <p:nvPr/>
        </p:nvPicPr>
        <p:blipFill>
          <a:blip r:embed="rId7"/>
          <a:srcRect/>
          <a:stretch>
            <a:fillRect/>
          </a:stretch>
        </p:blipFill>
        <p:spPr bwMode="auto">
          <a:xfrm>
            <a:off x="7231380" y="3826187"/>
            <a:ext cx="1080000" cy="1512000"/>
          </a:xfrm>
          <a:prstGeom prst="rect">
            <a:avLst/>
          </a:prstGeom>
          <a:noFill/>
          <a:ln w="9525">
            <a:noFill/>
            <a:miter lim="800000"/>
            <a:headEnd/>
            <a:tailEnd/>
          </a:ln>
        </p:spPr>
      </p:pic>
      <p:sp>
        <p:nvSpPr>
          <p:cNvPr id="45" name="矩形 14"/>
          <p:cNvSpPr>
            <a:spLocks noChangeArrowheads="1"/>
          </p:cNvSpPr>
          <p:nvPr/>
        </p:nvSpPr>
        <p:spPr bwMode="auto">
          <a:xfrm>
            <a:off x="7231380" y="5371193"/>
            <a:ext cx="1298729" cy="447815"/>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刘旭东教授</a:t>
            </a:r>
            <a:endParaRPr lang="en-US" altLang="zh-CN" sz="1050" dirty="0" smtClean="0">
              <a:solidFill>
                <a:schemeClr val="tx2"/>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网络化</a:t>
            </a:r>
            <a:r>
              <a:rPr lang="zh-CN" altLang="zh-CN" sz="1050" dirty="0">
                <a:solidFill>
                  <a:schemeClr val="accent6"/>
                </a:solidFill>
              </a:rPr>
              <a:t>软件</a:t>
            </a:r>
            <a:endParaRPr lang="en-US" altLang="zh-CN" sz="1050" dirty="0">
              <a:solidFill>
                <a:schemeClr val="accent6"/>
              </a:solidFill>
              <a:ea typeface="黑体" pitchFamily="2" charset="-122"/>
              <a:cs typeface="Arial" charset="0"/>
            </a:endParaRPr>
          </a:p>
        </p:txBody>
      </p:sp>
      <p:pic>
        <p:nvPicPr>
          <p:cNvPr id="46" name="图片 45" descr="http://www.bdbc.org.cn/img/peoples/pi-chenxw.png"/>
          <p:cNvPicPr/>
          <p:nvPr/>
        </p:nvPicPr>
        <p:blipFill>
          <a:blip r:embed="rId8"/>
          <a:srcRect/>
          <a:stretch>
            <a:fillRect/>
          </a:stretch>
        </p:blipFill>
        <p:spPr bwMode="auto">
          <a:xfrm>
            <a:off x="7134555" y="1195392"/>
            <a:ext cx="1116000" cy="1512000"/>
          </a:xfrm>
          <a:prstGeom prst="rect">
            <a:avLst/>
          </a:prstGeom>
          <a:noFill/>
          <a:ln w="9525">
            <a:noFill/>
            <a:miter lim="800000"/>
            <a:headEnd/>
            <a:tailEnd/>
          </a:ln>
        </p:spPr>
      </p:pic>
      <p:sp>
        <p:nvSpPr>
          <p:cNvPr id="47" name="矩形 14"/>
          <p:cNvSpPr>
            <a:spLocks noChangeArrowheads="1"/>
          </p:cNvSpPr>
          <p:nvPr/>
        </p:nvSpPr>
        <p:spPr bwMode="auto">
          <a:xfrm>
            <a:off x="7238499" y="2846456"/>
            <a:ext cx="1291610" cy="447815"/>
          </a:xfrm>
          <a:prstGeom prst="rect">
            <a:avLst/>
          </a:prstGeom>
          <a:noFill/>
          <a:ln w="9525">
            <a:noFill/>
            <a:miter lim="800000"/>
            <a:headEnd/>
            <a:tailEnd/>
          </a:ln>
        </p:spPr>
        <p:txBody>
          <a:bodyPr wrap="square">
            <a:spAutoFit/>
          </a:bodyPr>
          <a:lstStyle/>
          <a:p>
            <a:pPr>
              <a:lnSpc>
                <a:spcPct val="110000"/>
              </a:lnSpc>
              <a:buFont typeface="Wingdings" pitchFamily="2" charset="2"/>
              <a:buNone/>
            </a:pPr>
            <a:r>
              <a:rPr lang="zh-CN" altLang="en-US" sz="1050" dirty="0" smtClean="0">
                <a:solidFill>
                  <a:schemeClr val="tx2"/>
                </a:solidFill>
                <a:ea typeface="黑体" pitchFamily="2" charset="-122"/>
                <a:cs typeface="Arial" charset="0"/>
              </a:rPr>
              <a:t>陈小武教授</a:t>
            </a:r>
            <a:endParaRPr lang="en-US" altLang="zh-CN" sz="1050" dirty="0" smtClean="0">
              <a:solidFill>
                <a:schemeClr val="tx2"/>
              </a:solidFill>
              <a:ea typeface="黑体" pitchFamily="2" charset="-122"/>
              <a:cs typeface="Arial" charset="0"/>
            </a:endParaRPr>
          </a:p>
          <a:p>
            <a:pPr>
              <a:lnSpc>
                <a:spcPct val="110000"/>
              </a:lnSpc>
              <a:buFont typeface="Wingdings" pitchFamily="2" charset="2"/>
              <a:buNone/>
            </a:pPr>
            <a:r>
              <a:rPr lang="zh-CN" altLang="en-US" sz="1050" dirty="0" smtClean="0">
                <a:solidFill>
                  <a:schemeClr val="accent6"/>
                </a:solidFill>
                <a:ea typeface="黑体" pitchFamily="2" charset="-122"/>
                <a:cs typeface="Arial" charset="0"/>
              </a:rPr>
              <a:t>认知机理</a:t>
            </a:r>
            <a:endParaRPr lang="en-US" altLang="zh-CN" sz="1050" dirty="0">
              <a:solidFill>
                <a:schemeClr val="accent6"/>
              </a:solidFill>
              <a:ea typeface="黑体" pitchFamily="2" charset="-122"/>
              <a:cs typeface="Arial" charset="0"/>
            </a:endParaRPr>
          </a:p>
        </p:txBody>
      </p:sp>
      <p:pic>
        <p:nvPicPr>
          <p:cNvPr id="48" name="图片 47" descr="http://www.bdbc.org.cn/img/peoples/pi-wangyh.png"/>
          <p:cNvPicPr/>
          <p:nvPr/>
        </p:nvPicPr>
        <p:blipFill>
          <a:blip r:embed="rId9"/>
          <a:srcRect/>
          <a:stretch>
            <a:fillRect/>
          </a:stretch>
        </p:blipFill>
        <p:spPr bwMode="auto">
          <a:xfrm>
            <a:off x="415526" y="3844474"/>
            <a:ext cx="1152000" cy="1512000"/>
          </a:xfrm>
          <a:prstGeom prst="rect">
            <a:avLst/>
          </a:prstGeom>
          <a:noFill/>
          <a:ln w="9525">
            <a:noFill/>
            <a:miter lim="800000"/>
            <a:headEnd/>
            <a:tailEnd/>
          </a:ln>
        </p:spPr>
      </p:pic>
      <p:sp>
        <p:nvSpPr>
          <p:cNvPr id="50" name="矩形 14"/>
          <p:cNvSpPr>
            <a:spLocks noChangeArrowheads="1"/>
          </p:cNvSpPr>
          <p:nvPr/>
        </p:nvSpPr>
        <p:spPr bwMode="auto">
          <a:xfrm>
            <a:off x="372981" y="5371193"/>
            <a:ext cx="1249705" cy="625556"/>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王蕴红教授</a:t>
            </a:r>
            <a:endParaRPr lang="en-US" altLang="zh-CN" sz="1050" dirty="0" smtClean="0">
              <a:solidFill>
                <a:schemeClr val="tx2"/>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模式识别</a:t>
            </a:r>
            <a:r>
              <a:rPr lang="zh-CN" altLang="zh-CN" sz="1050" dirty="0">
                <a:solidFill>
                  <a:schemeClr val="accent6"/>
                </a:solidFill>
              </a:rPr>
              <a:t>和信息隐藏及检测</a:t>
            </a:r>
            <a:endParaRPr lang="en-US" altLang="zh-CN" sz="1050" dirty="0">
              <a:solidFill>
                <a:schemeClr val="accent6"/>
              </a:solidFill>
              <a:ea typeface="黑体" pitchFamily="2" charset="-122"/>
              <a:cs typeface="Arial" charset="0"/>
            </a:endParaRPr>
          </a:p>
        </p:txBody>
      </p:sp>
      <p:pic>
        <p:nvPicPr>
          <p:cNvPr id="52" name="图片 51"/>
          <p:cNvPicPr>
            <a:picLocks noChangeAspect="1"/>
          </p:cNvPicPr>
          <p:nvPr/>
        </p:nvPicPr>
        <p:blipFill>
          <a:blip r:embed="rId10"/>
          <a:stretch>
            <a:fillRect/>
          </a:stretch>
        </p:blipFill>
        <p:spPr>
          <a:xfrm>
            <a:off x="2207846" y="3876608"/>
            <a:ext cx="1077040" cy="1512000"/>
          </a:xfrm>
          <a:prstGeom prst="rect">
            <a:avLst/>
          </a:prstGeom>
        </p:spPr>
      </p:pic>
      <p:sp>
        <p:nvSpPr>
          <p:cNvPr id="53" name="矩形 14"/>
          <p:cNvSpPr>
            <a:spLocks noChangeArrowheads="1"/>
          </p:cNvSpPr>
          <p:nvPr/>
        </p:nvSpPr>
        <p:spPr bwMode="auto">
          <a:xfrm>
            <a:off x="2223016" y="5371193"/>
            <a:ext cx="1105816" cy="625556"/>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王惠文教授</a:t>
            </a:r>
            <a:endParaRPr lang="en-US" altLang="zh-CN" sz="1050" dirty="0" smtClean="0">
              <a:solidFill>
                <a:schemeClr val="tx2"/>
              </a:solidFill>
              <a:ea typeface="黑体" pitchFamily="2" charset="-122"/>
              <a:cs typeface="Arial" charset="0"/>
            </a:endParaRPr>
          </a:p>
          <a:p>
            <a:pPr>
              <a:lnSpc>
                <a:spcPct val="110000"/>
              </a:lnSpc>
            </a:pPr>
            <a:r>
              <a:rPr lang="zh-CN" altLang="en-US" sz="1050" dirty="0" smtClean="0">
                <a:solidFill>
                  <a:schemeClr val="accent6"/>
                </a:solidFill>
              </a:rPr>
              <a:t>复杂</a:t>
            </a:r>
            <a:r>
              <a:rPr lang="zh-CN" altLang="en-US" sz="1050" dirty="0">
                <a:solidFill>
                  <a:schemeClr val="accent6"/>
                </a:solidFill>
              </a:rPr>
              <a:t>数据</a:t>
            </a:r>
            <a:r>
              <a:rPr lang="zh-CN" altLang="en-US" sz="1050" dirty="0" smtClean="0">
                <a:solidFill>
                  <a:schemeClr val="accent6"/>
                </a:solidFill>
              </a:rPr>
              <a:t>统计分析理论</a:t>
            </a:r>
            <a:endParaRPr lang="en-US" altLang="zh-CN" sz="1050" dirty="0">
              <a:solidFill>
                <a:schemeClr val="accent6"/>
              </a:solidFill>
              <a:ea typeface="黑体" pitchFamily="2" charset="-122"/>
              <a:cs typeface="Arial" charset="0"/>
            </a:endParaRPr>
          </a:p>
        </p:txBody>
      </p:sp>
      <p:pic>
        <p:nvPicPr>
          <p:cNvPr id="54" name="图片 53" descr="http://www.bdbc.org.cn/img/peoples/pi-wangyp.png"/>
          <p:cNvPicPr/>
          <p:nvPr/>
        </p:nvPicPr>
        <p:blipFill>
          <a:blip r:embed="rId11"/>
          <a:srcRect/>
          <a:stretch>
            <a:fillRect/>
          </a:stretch>
        </p:blipFill>
        <p:spPr bwMode="auto">
          <a:xfrm>
            <a:off x="3832179" y="3842972"/>
            <a:ext cx="1152000" cy="1512000"/>
          </a:xfrm>
          <a:prstGeom prst="rect">
            <a:avLst/>
          </a:prstGeom>
          <a:noFill/>
          <a:ln w="9525">
            <a:noFill/>
            <a:miter lim="800000"/>
            <a:headEnd/>
            <a:tailEnd/>
          </a:ln>
        </p:spPr>
      </p:pic>
      <p:sp>
        <p:nvSpPr>
          <p:cNvPr id="55" name="矩形 14"/>
          <p:cNvSpPr>
            <a:spLocks noChangeArrowheads="1"/>
          </p:cNvSpPr>
          <p:nvPr/>
        </p:nvSpPr>
        <p:spPr bwMode="auto">
          <a:xfrm>
            <a:off x="3885216" y="5371193"/>
            <a:ext cx="1105816" cy="981038"/>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solidFill>
                <a:ea typeface="黑体" pitchFamily="2" charset="-122"/>
                <a:cs typeface="Arial" charset="0"/>
              </a:rPr>
              <a:t>王云鹏教授</a:t>
            </a:r>
            <a:endParaRPr lang="en-US" altLang="zh-CN" sz="1050" dirty="0" smtClean="0">
              <a:solidFill>
                <a:schemeClr val="tx2"/>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交通</a:t>
            </a:r>
            <a:r>
              <a:rPr lang="zh-CN" altLang="zh-CN" sz="1050" dirty="0">
                <a:solidFill>
                  <a:schemeClr val="accent6"/>
                </a:solidFill>
              </a:rPr>
              <a:t>信息工程及</a:t>
            </a:r>
            <a:r>
              <a:rPr lang="zh-CN" altLang="zh-CN" sz="1050" dirty="0" smtClean="0">
                <a:solidFill>
                  <a:schemeClr val="accent6"/>
                </a:solidFill>
              </a:rPr>
              <a:t>控制等</a:t>
            </a:r>
            <a:r>
              <a:rPr lang="zh-CN" altLang="zh-CN" sz="1050" dirty="0">
                <a:solidFill>
                  <a:schemeClr val="accent6"/>
                </a:solidFill>
              </a:rPr>
              <a:t>应用基础理论</a:t>
            </a:r>
            <a:endParaRPr lang="zh-CN" altLang="en-US" sz="1050" dirty="0">
              <a:solidFill>
                <a:schemeClr val="accent6"/>
              </a:solidFill>
              <a:ea typeface="黑体" pitchFamily="2" charset="-122"/>
              <a:cs typeface="Arial" charset="0"/>
            </a:endParaRPr>
          </a:p>
          <a:p>
            <a:pPr>
              <a:lnSpc>
                <a:spcPct val="110000"/>
              </a:lnSpc>
              <a:buFont typeface="Wingdings" pitchFamily="2" charset="2"/>
              <a:buNone/>
            </a:pPr>
            <a:endParaRPr lang="en-US" altLang="zh-CN" sz="1050" dirty="0">
              <a:ea typeface="黑体" pitchFamily="2" charset="-122"/>
              <a:cs typeface="Arial" charset="0"/>
            </a:endParaRPr>
          </a:p>
        </p:txBody>
      </p:sp>
      <p:pic>
        <p:nvPicPr>
          <p:cNvPr id="56" name="图片 55" descr="http://www.bdbc.org.cn/img/peoples/pi-zhaows.png"/>
          <p:cNvPicPr/>
          <p:nvPr/>
        </p:nvPicPr>
        <p:blipFill>
          <a:blip r:embed="rId12"/>
          <a:srcRect/>
          <a:stretch>
            <a:fillRect/>
          </a:stretch>
        </p:blipFill>
        <p:spPr bwMode="auto">
          <a:xfrm>
            <a:off x="5451527" y="3862960"/>
            <a:ext cx="1116000" cy="1512000"/>
          </a:xfrm>
          <a:prstGeom prst="rect">
            <a:avLst/>
          </a:prstGeom>
          <a:noFill/>
          <a:ln w="9525">
            <a:noFill/>
            <a:miter lim="800000"/>
            <a:headEnd/>
            <a:tailEnd/>
          </a:ln>
        </p:spPr>
      </p:pic>
      <p:sp>
        <p:nvSpPr>
          <p:cNvPr id="57" name="矩形 14"/>
          <p:cNvSpPr>
            <a:spLocks noChangeArrowheads="1"/>
          </p:cNvSpPr>
          <p:nvPr/>
        </p:nvSpPr>
        <p:spPr bwMode="auto">
          <a:xfrm>
            <a:off x="5576760" y="5371193"/>
            <a:ext cx="1105816" cy="803297"/>
          </a:xfrm>
          <a:prstGeom prst="rect">
            <a:avLst/>
          </a:prstGeom>
          <a:noFill/>
          <a:ln w="9525">
            <a:noFill/>
            <a:miter lim="800000"/>
            <a:headEnd/>
            <a:tailEnd/>
          </a:ln>
        </p:spPr>
        <p:txBody>
          <a:bodyPr wrap="square">
            <a:spAutoFit/>
          </a:bodyPr>
          <a:lstStyle/>
          <a:p>
            <a:pPr>
              <a:lnSpc>
                <a:spcPct val="110000"/>
              </a:lnSpc>
            </a:pPr>
            <a:r>
              <a:rPr lang="zh-CN" altLang="en-US" sz="1050" dirty="0" smtClean="0">
                <a:solidFill>
                  <a:schemeClr val="tx2">
                    <a:lumMod val="75000"/>
                  </a:schemeClr>
                </a:solidFill>
                <a:ea typeface="黑体" pitchFamily="2" charset="-122"/>
                <a:cs typeface="Arial" charset="0"/>
              </a:rPr>
              <a:t>赵巍胜教授</a:t>
            </a:r>
            <a:endParaRPr lang="en-US" altLang="zh-CN" sz="1050" dirty="0" smtClean="0">
              <a:solidFill>
                <a:schemeClr val="tx2">
                  <a:lumMod val="75000"/>
                </a:schemeClr>
              </a:solidFill>
              <a:ea typeface="黑体" pitchFamily="2" charset="-122"/>
              <a:cs typeface="Arial" charset="0"/>
            </a:endParaRPr>
          </a:p>
          <a:p>
            <a:pPr>
              <a:lnSpc>
                <a:spcPct val="110000"/>
              </a:lnSpc>
              <a:buFont typeface="Wingdings" pitchFamily="2" charset="2"/>
              <a:buNone/>
            </a:pPr>
            <a:r>
              <a:rPr lang="zh-CN" altLang="zh-CN" sz="1050" dirty="0" smtClean="0">
                <a:solidFill>
                  <a:schemeClr val="accent6"/>
                </a:solidFill>
              </a:rPr>
              <a:t>自旋</a:t>
            </a:r>
            <a:r>
              <a:rPr lang="zh-CN" altLang="zh-CN" sz="1050" dirty="0">
                <a:solidFill>
                  <a:schemeClr val="accent6"/>
                </a:solidFill>
              </a:rPr>
              <a:t>电子寄存器发明人</a:t>
            </a:r>
            <a:endParaRPr lang="zh-CN" altLang="en-US" sz="1050" dirty="0">
              <a:solidFill>
                <a:schemeClr val="accent6"/>
              </a:solidFill>
              <a:ea typeface="黑体" pitchFamily="2" charset="-122"/>
              <a:cs typeface="Arial" charset="0"/>
            </a:endParaRPr>
          </a:p>
          <a:p>
            <a:pPr>
              <a:lnSpc>
                <a:spcPct val="110000"/>
              </a:lnSpc>
              <a:buFont typeface="Wingdings" pitchFamily="2" charset="2"/>
              <a:buNone/>
            </a:pPr>
            <a:endParaRPr lang="en-US" altLang="zh-CN" sz="1050" dirty="0">
              <a:ea typeface="黑体" pitchFamily="2" charset="-122"/>
              <a:cs typeface="Arial" charset="0"/>
            </a:endParaRPr>
          </a:p>
        </p:txBody>
      </p:sp>
      <p:pic>
        <p:nvPicPr>
          <p:cNvPr id="29" name="Picture 5" descr="http://www.nobelprize.org/nobel_prizes/physics/laureates/2007/fert_postcard.jpg"/>
          <p:cNvPicPr>
            <a:picLocks noChangeAspect="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386509" y="1189737"/>
            <a:ext cx="1120709" cy="1584786"/>
          </a:xfrm>
          <a:prstGeom prst="rect">
            <a:avLst/>
          </a:prstGeom>
          <a:noFill/>
          <a:ln>
            <a:noFill/>
          </a:ln>
        </p:spPr>
      </p:pic>
      <p:sp>
        <p:nvSpPr>
          <p:cNvPr id="3" name="矩形 2"/>
          <p:cNvSpPr/>
          <p:nvPr/>
        </p:nvSpPr>
        <p:spPr>
          <a:xfrm>
            <a:off x="312072" y="2846456"/>
            <a:ext cx="1349338" cy="646331"/>
          </a:xfrm>
          <a:prstGeom prst="rect">
            <a:avLst/>
          </a:prstGeom>
        </p:spPr>
        <p:txBody>
          <a:bodyPr wrap="square">
            <a:spAutoFit/>
          </a:bodyPr>
          <a:lstStyle/>
          <a:p>
            <a:r>
              <a:rPr lang="en-US" altLang="zh-CN" sz="1050" dirty="0">
                <a:solidFill>
                  <a:schemeClr val="tx2"/>
                </a:solidFill>
                <a:ea typeface="黑体" pitchFamily="2" charset="-122"/>
                <a:cs typeface="Arial" charset="0"/>
              </a:rPr>
              <a:t>Albert </a:t>
            </a:r>
            <a:r>
              <a:rPr lang="en-US" altLang="zh-CN" sz="1050" dirty="0" err="1">
                <a:solidFill>
                  <a:schemeClr val="tx2"/>
                </a:solidFill>
                <a:ea typeface="黑体" pitchFamily="2" charset="-122"/>
                <a:cs typeface="Arial" charset="0"/>
              </a:rPr>
              <a:t>Fert</a:t>
            </a:r>
            <a:r>
              <a:rPr lang="en-US" altLang="zh-CN" sz="1050" dirty="0">
                <a:solidFill>
                  <a:schemeClr val="tx2"/>
                </a:solidFill>
                <a:ea typeface="黑体" pitchFamily="2" charset="-122"/>
                <a:cs typeface="Arial" charset="0"/>
              </a:rPr>
              <a:t> </a:t>
            </a:r>
            <a:r>
              <a:rPr lang="zh-CN" altLang="en-US" sz="1050" dirty="0">
                <a:solidFill>
                  <a:schemeClr val="tx2"/>
                </a:solidFill>
                <a:ea typeface="黑体" pitchFamily="2" charset="-122"/>
                <a:cs typeface="Arial" charset="0"/>
              </a:rPr>
              <a:t>教授</a:t>
            </a:r>
            <a:endParaRPr lang="en-US" altLang="zh-CN" sz="1050" dirty="0">
              <a:solidFill>
                <a:schemeClr val="tx2"/>
              </a:solidFill>
              <a:ea typeface="黑体" pitchFamily="2" charset="-122"/>
              <a:cs typeface="Arial" charset="0"/>
            </a:endParaRPr>
          </a:p>
          <a:p>
            <a:r>
              <a:rPr lang="zh-CN" altLang="en-US" sz="1200" b="1" dirty="0" smtClean="0">
                <a:solidFill>
                  <a:srgbClr val="FF0000"/>
                </a:solidFill>
                <a:latin typeface="Arial" panose="020B0604020202020204" pitchFamily="34" charset="0"/>
                <a:cs typeface="Arial" panose="020B0604020202020204" pitchFamily="34" charset="0"/>
              </a:rPr>
              <a:t>诺贝尔</a:t>
            </a:r>
            <a:r>
              <a:rPr lang="zh-CN" altLang="en-US" sz="1200" b="1" dirty="0">
                <a:solidFill>
                  <a:srgbClr val="FF0000"/>
                </a:solidFill>
                <a:latin typeface="Arial" panose="020B0604020202020204" pitchFamily="34" charset="0"/>
                <a:cs typeface="Arial" panose="020B0604020202020204" pitchFamily="34" charset="0"/>
              </a:rPr>
              <a:t>物理学</a:t>
            </a:r>
            <a:r>
              <a:rPr lang="zh-CN" altLang="en-US" sz="1200" b="1" dirty="0" smtClean="0">
                <a:solidFill>
                  <a:srgbClr val="FF0000"/>
                </a:solidFill>
                <a:latin typeface="Arial" panose="020B0604020202020204" pitchFamily="34" charset="0"/>
                <a:cs typeface="Arial" panose="020B0604020202020204" pitchFamily="34" charset="0"/>
              </a:rPr>
              <a:t>奖获得者</a:t>
            </a:r>
            <a:endParaRPr lang="zh-CN" altLang="en-US" sz="1200" dirty="0"/>
          </a:p>
        </p:txBody>
      </p:sp>
    </p:spTree>
    <p:extLst>
      <p:ext uri="{BB962C8B-B14F-4D97-AF65-F5344CB8AC3E}">
        <p14:creationId xmlns="" xmlns:p14="http://schemas.microsoft.com/office/powerpoint/2010/main" val="163221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人才队伍</a:t>
            </a:r>
            <a:r>
              <a:rPr lang="en-US" altLang="zh-CN" dirty="0"/>
              <a:t>-</a:t>
            </a:r>
            <a:r>
              <a:rPr lang="zh-CN" altLang="en-US" sz="4000" dirty="0">
                <a:solidFill>
                  <a:srgbClr val="FFC000"/>
                </a:solidFill>
              </a:rPr>
              <a:t>全职引进</a:t>
            </a:r>
          </a:p>
        </p:txBody>
      </p:sp>
      <p:sp>
        <p:nvSpPr>
          <p:cNvPr id="11" name="Text Placeholder 2"/>
          <p:cNvSpPr txBox="1">
            <a:spLocks/>
          </p:cNvSpPr>
          <p:nvPr/>
        </p:nvSpPr>
        <p:spPr>
          <a:xfrm>
            <a:off x="52921" y="4939197"/>
            <a:ext cx="833537" cy="455047"/>
          </a:xfrm>
          <a:prstGeom prst="rect">
            <a:avLst/>
          </a:prstGeom>
        </p:spPr>
        <p:txBody>
          <a:bodyPr>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Font typeface="Arial" panose="020B0604020202020204"/>
              <a:buNone/>
            </a:pPr>
            <a:r>
              <a:rPr lang="zh-CN" altLang="en-US" sz="1600" b="1" dirty="0" smtClean="0">
                <a:solidFill>
                  <a:srgbClr val="0000FF"/>
                </a:solidFill>
                <a:latin typeface="Arial" panose="020B0604020202020204" pitchFamily="34" charset="0"/>
                <a:cs typeface="Arial" panose="020B0604020202020204" pitchFamily="34" charset="0"/>
              </a:rPr>
              <a:t>于海明</a:t>
            </a:r>
            <a:endParaRPr lang="en-US" sz="1600" b="1" dirty="0">
              <a:latin typeface="Arial" panose="020B0604020202020204" pitchFamily="34" charset="0"/>
              <a:cs typeface="Arial" panose="020B0604020202020204" pitchFamily="34" charset="0"/>
            </a:endParaRPr>
          </a:p>
        </p:txBody>
      </p:sp>
      <p:pic>
        <p:nvPicPr>
          <p:cNvPr id="12" name="Picture 10" descr="http://www.ee.buaa.edu.cn/__local/F/39/D2/F764874395353FCBA2E381F8429_BCB5A1F7_2A734.jpg"/>
          <p:cNvPicPr>
            <a:picLocks noChangeAspect="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4726" y="3395268"/>
            <a:ext cx="994019" cy="1440424"/>
          </a:xfrm>
          <a:prstGeom prst="rect">
            <a:avLst/>
          </a:prstGeom>
          <a:noFill/>
          <a:ln>
            <a:noFill/>
          </a:ln>
        </p:spPr>
      </p:pic>
      <p:sp>
        <p:nvSpPr>
          <p:cNvPr id="13" name="Text Placeholder 2"/>
          <p:cNvSpPr txBox="1">
            <a:spLocks/>
          </p:cNvSpPr>
          <p:nvPr/>
        </p:nvSpPr>
        <p:spPr bwMode="auto">
          <a:xfrm>
            <a:off x="1760355" y="4939197"/>
            <a:ext cx="583500"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雷娜 </a:t>
            </a:r>
            <a:endParaRPr lang="en-US" sz="1600" b="1" dirty="0">
              <a:solidFill>
                <a:schemeClr val="tx1"/>
              </a:solidFill>
              <a:latin typeface="Arial" panose="020B0604020202020204" pitchFamily="34" charset="0"/>
              <a:cs typeface="Arial" panose="020B0604020202020204" pitchFamily="34" charset="0"/>
            </a:endParaRPr>
          </a:p>
        </p:txBody>
      </p:sp>
      <p:sp>
        <p:nvSpPr>
          <p:cNvPr id="14" name="Text Placeholder 2"/>
          <p:cNvSpPr txBox="1">
            <a:spLocks/>
          </p:cNvSpPr>
          <p:nvPr/>
        </p:nvSpPr>
        <p:spPr bwMode="auto">
          <a:xfrm>
            <a:off x="3408824" y="4932235"/>
            <a:ext cx="617088"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张悦 </a:t>
            </a:r>
            <a:endParaRPr lang="en-US" sz="1600" b="1" dirty="0">
              <a:solidFill>
                <a:schemeClr val="tx1"/>
              </a:solidFill>
              <a:latin typeface="Arial" panose="020B0604020202020204" pitchFamily="34" charset="0"/>
              <a:cs typeface="Arial" panose="020B0604020202020204" pitchFamily="34" charset="0"/>
            </a:endParaRPr>
          </a:p>
        </p:txBody>
      </p:sp>
      <p:sp>
        <p:nvSpPr>
          <p:cNvPr id="15" name="Text Placeholder 2"/>
          <p:cNvSpPr txBox="1">
            <a:spLocks/>
          </p:cNvSpPr>
          <p:nvPr/>
        </p:nvSpPr>
        <p:spPr bwMode="auto">
          <a:xfrm>
            <a:off x="4808555" y="4935166"/>
            <a:ext cx="1022463"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smtClean="0">
                <a:solidFill>
                  <a:srgbClr val="0000FF"/>
                </a:solidFill>
                <a:latin typeface="Arial" panose="020B0604020202020204" pitchFamily="34" charset="0"/>
                <a:cs typeface="Arial" panose="020B0604020202020204" pitchFamily="34" charset="0"/>
              </a:rPr>
              <a:t>杨建磊</a:t>
            </a:r>
            <a:endParaRPr lang="en-US" sz="1600" b="1" dirty="0">
              <a:solidFill>
                <a:schemeClr val="tx1"/>
              </a:solidFill>
              <a:latin typeface="Arial" panose="020B0604020202020204" pitchFamily="34" charset="0"/>
              <a:cs typeface="Arial" panose="020B0604020202020204" pitchFamily="34" charset="0"/>
            </a:endParaRPr>
          </a:p>
        </p:txBody>
      </p:sp>
      <p:pic>
        <p:nvPicPr>
          <p:cNvPr id="16" name="Picture 15" descr="http://www.ee.buaa.edu.cn/__local/5/1A/3E/90275C0B17662357CDA308200EA_5EFED58E_28DB0.jpg"/>
          <p:cNvPicPr>
            <a:picLocks noChangeAspect="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607515" y="3494471"/>
            <a:ext cx="1041009" cy="1339113"/>
          </a:xfrm>
          <a:prstGeom prst="rect">
            <a:avLst/>
          </a:prstGeom>
          <a:noFill/>
          <a:ln>
            <a:noFill/>
          </a:ln>
        </p:spPr>
      </p:pic>
      <p:pic>
        <p:nvPicPr>
          <p:cNvPr id="17" name="Picture 16" descr="http://www.ee.buaa.edu.cn/__local/8/18/70/59FE3C701FB7661398DCCBF3966_E16159D1_AE2E.jpg"/>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3237294" y="3558880"/>
            <a:ext cx="1041009" cy="1308518"/>
          </a:xfrm>
          <a:prstGeom prst="rect">
            <a:avLst/>
          </a:prstGeom>
          <a:noFill/>
          <a:ln>
            <a:noFill/>
          </a:ln>
        </p:spPr>
      </p:pic>
      <p:pic>
        <p:nvPicPr>
          <p:cNvPr id="18" name="Picture 1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4707580" y="3660020"/>
            <a:ext cx="1041009" cy="1194600"/>
          </a:xfrm>
          <a:prstGeom prst="rect">
            <a:avLst/>
          </a:prstGeom>
        </p:spPr>
      </p:pic>
      <p:sp>
        <p:nvSpPr>
          <p:cNvPr id="19" name="Rectangle 4"/>
          <p:cNvSpPr/>
          <p:nvPr/>
        </p:nvSpPr>
        <p:spPr>
          <a:xfrm>
            <a:off x="-48488" y="5182861"/>
            <a:ext cx="1619738"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“青年千人”</a:t>
            </a:r>
          </a:p>
          <a:p>
            <a:r>
              <a:rPr lang="zh-CN" altLang="en-US" sz="1400" b="1" dirty="0" smtClean="0">
                <a:latin typeface="Arial" panose="020B0604020202020204" pitchFamily="34" charset="0"/>
                <a:ea typeface="+mn-ea"/>
                <a:cs typeface="Arial" panose="020B0604020202020204" pitchFamily="34" charset="0"/>
              </a:rPr>
              <a:t>德国慕尼黑工大</a:t>
            </a:r>
            <a:endParaRPr lang="en-US" altLang="zh-CN" sz="1400" b="1" dirty="0">
              <a:latin typeface="Arial" panose="020B0604020202020204" pitchFamily="34" charset="0"/>
              <a:ea typeface="+mn-ea"/>
              <a:cs typeface="Arial" panose="020B0604020202020204" pitchFamily="34" charset="0"/>
            </a:endParaRPr>
          </a:p>
        </p:txBody>
      </p:sp>
      <p:sp>
        <p:nvSpPr>
          <p:cNvPr id="20" name="Rectangle 18"/>
          <p:cNvSpPr/>
          <p:nvPr/>
        </p:nvSpPr>
        <p:spPr>
          <a:xfrm>
            <a:off x="1660382" y="5182861"/>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法国南巴黎大学</a:t>
            </a:r>
            <a:endParaRPr lang="en-US" altLang="zh-CN" sz="1400" b="1" dirty="0">
              <a:latin typeface="Arial" panose="020B0604020202020204" pitchFamily="34" charset="0"/>
              <a:ea typeface="+mn-ea"/>
              <a:cs typeface="Arial" panose="020B0604020202020204" pitchFamily="34" charset="0"/>
            </a:endParaRPr>
          </a:p>
        </p:txBody>
      </p:sp>
      <p:sp>
        <p:nvSpPr>
          <p:cNvPr id="21" name="Rectangle 20"/>
          <p:cNvSpPr/>
          <p:nvPr/>
        </p:nvSpPr>
        <p:spPr>
          <a:xfrm>
            <a:off x="4619366" y="5182861"/>
            <a:ext cx="3002703"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smtClean="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美国匹兹堡大学</a:t>
            </a:r>
            <a:endParaRPr lang="en-US" altLang="zh-CN" sz="1400" b="1" dirty="0">
              <a:latin typeface="Arial" panose="020B0604020202020204" pitchFamily="34" charset="0"/>
              <a:ea typeface="+mn-ea"/>
              <a:cs typeface="Arial" panose="020B0604020202020204" pitchFamily="34" charset="0"/>
            </a:endParaRPr>
          </a:p>
        </p:txBody>
      </p:sp>
      <p:sp>
        <p:nvSpPr>
          <p:cNvPr id="23" name="Text Placeholder 2"/>
          <p:cNvSpPr txBox="1">
            <a:spLocks/>
          </p:cNvSpPr>
          <p:nvPr/>
        </p:nvSpPr>
        <p:spPr bwMode="auto">
          <a:xfrm>
            <a:off x="8117813" y="4940661"/>
            <a:ext cx="825750"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smtClean="0">
                <a:solidFill>
                  <a:srgbClr val="0000FF"/>
                </a:solidFill>
                <a:latin typeface="Arial" panose="020B0604020202020204" pitchFamily="34" charset="0"/>
                <a:cs typeface="Arial" panose="020B0604020202020204" pitchFamily="34" charset="0"/>
              </a:rPr>
              <a:t>张</a:t>
            </a:r>
            <a:r>
              <a:rPr lang="zh-CN" altLang="en-US" sz="1600" b="1" dirty="0">
                <a:solidFill>
                  <a:srgbClr val="0000FF"/>
                </a:solidFill>
                <a:latin typeface="Arial" panose="020B0604020202020204" pitchFamily="34" charset="0"/>
                <a:cs typeface="Arial" panose="020B0604020202020204" pitchFamily="34" charset="0"/>
              </a:rPr>
              <a:t>军欢 </a:t>
            </a:r>
            <a:endParaRPr lang="en-US" sz="1600" b="1" dirty="0">
              <a:solidFill>
                <a:schemeClr val="tx1"/>
              </a:solidFill>
              <a:latin typeface="Arial" panose="020B0604020202020204" pitchFamily="34" charset="0"/>
              <a:cs typeface="Arial" panose="020B0604020202020204" pitchFamily="34" charset="0"/>
            </a:endParaRPr>
          </a:p>
        </p:txBody>
      </p:sp>
      <p:sp>
        <p:nvSpPr>
          <p:cNvPr id="24" name="Rectangle 4"/>
          <p:cNvSpPr/>
          <p:nvPr/>
        </p:nvSpPr>
        <p:spPr>
          <a:xfrm>
            <a:off x="6341724" y="5182861"/>
            <a:ext cx="1272794"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欧洲微电子技术研究中心</a:t>
            </a:r>
            <a:endParaRPr lang="en-US" altLang="zh-CN" sz="1400" b="1" dirty="0">
              <a:latin typeface="Arial" panose="020B0604020202020204" pitchFamily="34" charset="0"/>
              <a:ea typeface="+mn-ea"/>
              <a:cs typeface="Arial" panose="020B0604020202020204" pitchFamily="34" charset="0"/>
            </a:endParaRPr>
          </a:p>
        </p:txBody>
      </p:sp>
      <p:sp>
        <p:nvSpPr>
          <p:cNvPr id="26" name="Rectangle 25"/>
          <p:cNvSpPr/>
          <p:nvPr/>
        </p:nvSpPr>
        <p:spPr>
          <a:xfrm>
            <a:off x="7630413" y="5193494"/>
            <a:ext cx="1530157" cy="523220"/>
          </a:xfrm>
          <a:prstGeom prst="rect">
            <a:avLst/>
          </a:prstGeom>
        </p:spPr>
        <p:txBody>
          <a:bodyPr wrap="square">
            <a:spAutoFit/>
          </a:bodyPr>
          <a:lstStyle/>
          <a:p>
            <a:r>
              <a:rPr lang="zh-CN" altLang="en-US" sz="1400" b="1" dirty="0">
                <a:latin typeface="Arial" panose="020B0604020202020204" pitchFamily="34" charset="0"/>
                <a:cs typeface="Arial" panose="020B0604020202020204" pitchFamily="34" charset="0"/>
              </a:rPr>
              <a:t>北航“卓越百人”</a:t>
            </a:r>
            <a:endParaRPr lang="en-US" altLang="zh-CN" sz="1400" b="1" dirty="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美国佐治亚大学</a:t>
            </a:r>
            <a:endParaRPr lang="en-US" altLang="zh-CN" sz="1400" b="1" dirty="0">
              <a:latin typeface="Arial" panose="020B0604020202020204" pitchFamily="34" charset="0"/>
              <a:ea typeface="+mn-ea"/>
              <a:cs typeface="Arial" panose="020B0604020202020204" pitchFamily="34" charset="0"/>
            </a:endParaRPr>
          </a:p>
        </p:txBody>
      </p:sp>
      <p:pic>
        <p:nvPicPr>
          <p:cNvPr id="27" name="Picture 6"/>
          <p:cNvPicPr>
            <a:picLocks/>
          </p:cNvPicPr>
          <p:nvPr/>
        </p:nvPicPr>
        <p:blipFill>
          <a:blip r:embed="rId7" cstate="print">
            <a:extLst>
              <a:ext uri="{28A0092B-C50C-407E-A947-70E740481C1C}">
                <a14:useLocalDpi xmlns="" xmlns:a14="http://schemas.microsoft.com/office/drawing/2010/main" val="0"/>
              </a:ext>
            </a:extLst>
          </a:blip>
          <a:stretch>
            <a:fillRect/>
          </a:stretch>
        </p:blipFill>
        <p:spPr>
          <a:xfrm>
            <a:off x="6337359" y="3603953"/>
            <a:ext cx="1044000" cy="1296000"/>
          </a:xfrm>
          <a:prstGeom prst="rect">
            <a:avLst/>
          </a:prstGeom>
        </p:spPr>
      </p:pic>
      <p:sp>
        <p:nvSpPr>
          <p:cNvPr id="30" name="Text Placeholder 2"/>
          <p:cNvSpPr txBox="1">
            <a:spLocks/>
          </p:cNvSpPr>
          <p:nvPr/>
        </p:nvSpPr>
        <p:spPr>
          <a:xfrm>
            <a:off x="6445604" y="4939197"/>
            <a:ext cx="839256" cy="455047"/>
          </a:xfrm>
          <a:prstGeom prst="rect">
            <a:avLst/>
          </a:prstGeom>
        </p:spPr>
        <p:txBody>
          <a:bodyPr>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Font typeface="Arial" panose="020B0604020202020204"/>
              <a:buNone/>
            </a:pPr>
            <a:r>
              <a:rPr lang="zh-CN" altLang="en-US" sz="1600" b="1" dirty="0" smtClean="0">
                <a:solidFill>
                  <a:srgbClr val="0000FF"/>
                </a:solidFill>
                <a:latin typeface="Arial" panose="020B0604020202020204" pitchFamily="34" charset="0"/>
                <a:cs typeface="Arial" panose="020B0604020202020204" pitchFamily="34" charset="0"/>
              </a:rPr>
              <a:t>温良恭</a:t>
            </a:r>
            <a:endParaRPr lang="en-US" sz="1600" b="1" dirty="0">
              <a:latin typeface="Arial" panose="020B0604020202020204" pitchFamily="34" charset="0"/>
              <a:cs typeface="Arial" panose="020B0604020202020204" pitchFamily="34" charset="0"/>
            </a:endParaRPr>
          </a:p>
        </p:txBody>
      </p:sp>
      <p:sp>
        <p:nvSpPr>
          <p:cNvPr id="34" name="Text Placeholder 2"/>
          <p:cNvSpPr txBox="1">
            <a:spLocks/>
          </p:cNvSpPr>
          <p:nvPr/>
        </p:nvSpPr>
        <p:spPr bwMode="auto">
          <a:xfrm>
            <a:off x="1760354" y="2401184"/>
            <a:ext cx="895523"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童咏昕 </a:t>
            </a:r>
            <a:endParaRPr lang="en-US" sz="1600" b="1" dirty="0">
              <a:solidFill>
                <a:schemeClr val="tx1"/>
              </a:solidFill>
              <a:latin typeface="Arial" panose="020B0604020202020204" pitchFamily="34" charset="0"/>
              <a:cs typeface="Arial" panose="020B0604020202020204" pitchFamily="34" charset="0"/>
            </a:endParaRPr>
          </a:p>
        </p:txBody>
      </p:sp>
      <p:sp>
        <p:nvSpPr>
          <p:cNvPr id="35" name="Text Placeholder 2"/>
          <p:cNvSpPr txBox="1">
            <a:spLocks/>
          </p:cNvSpPr>
          <p:nvPr/>
        </p:nvSpPr>
        <p:spPr bwMode="auto">
          <a:xfrm>
            <a:off x="3408824" y="2401184"/>
            <a:ext cx="617088"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b="1" dirty="0">
                <a:solidFill>
                  <a:srgbClr val="0000FF"/>
                </a:solidFill>
                <a:latin typeface="Arial" panose="020B0604020202020204" pitchFamily="34" charset="0"/>
                <a:cs typeface="Arial" panose="020B0604020202020204" pitchFamily="34" charset="0"/>
              </a:rPr>
              <a:t>Ali</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36" name="Text Placeholder 2"/>
          <p:cNvSpPr txBox="1">
            <a:spLocks/>
          </p:cNvSpPr>
          <p:nvPr/>
        </p:nvSpPr>
        <p:spPr bwMode="auto">
          <a:xfrm>
            <a:off x="4808555" y="2401184"/>
            <a:ext cx="1022463"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于</a:t>
            </a:r>
            <a:r>
              <a:rPr lang="zh-CN" altLang="en-US" sz="1600" b="1" dirty="0" smtClean="0">
                <a:solidFill>
                  <a:srgbClr val="0000FF"/>
                </a:solidFill>
                <a:latin typeface="Arial" panose="020B0604020202020204" pitchFamily="34" charset="0"/>
                <a:cs typeface="Arial" panose="020B0604020202020204" pitchFamily="34" charset="0"/>
              </a:rPr>
              <a:t>文渊</a:t>
            </a:r>
            <a:endParaRPr lang="en-US" sz="1600" b="1" dirty="0">
              <a:solidFill>
                <a:schemeClr val="tx1"/>
              </a:solidFill>
              <a:latin typeface="Arial" panose="020B0604020202020204" pitchFamily="34" charset="0"/>
              <a:cs typeface="Arial" panose="020B0604020202020204" pitchFamily="34" charset="0"/>
            </a:endParaRPr>
          </a:p>
        </p:txBody>
      </p:sp>
      <p:sp>
        <p:nvSpPr>
          <p:cNvPr id="41" name="Rectangle 18"/>
          <p:cNvSpPr/>
          <p:nvPr/>
        </p:nvSpPr>
        <p:spPr>
          <a:xfrm>
            <a:off x="1660382" y="2630054"/>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香港科技大学</a:t>
            </a:r>
            <a:endParaRPr lang="en-US" altLang="zh-CN" sz="1400" b="1" dirty="0">
              <a:latin typeface="Arial" panose="020B0604020202020204" pitchFamily="34" charset="0"/>
              <a:ea typeface="+mn-ea"/>
              <a:cs typeface="Arial" panose="020B0604020202020204" pitchFamily="34" charset="0"/>
            </a:endParaRPr>
          </a:p>
        </p:txBody>
      </p:sp>
      <p:sp>
        <p:nvSpPr>
          <p:cNvPr id="42" name="Rectangle 20"/>
          <p:cNvSpPr/>
          <p:nvPr/>
        </p:nvSpPr>
        <p:spPr>
          <a:xfrm>
            <a:off x="4619366" y="2630054"/>
            <a:ext cx="1129223" cy="307777"/>
          </a:xfrm>
          <a:prstGeom prst="rect">
            <a:avLst/>
          </a:prstGeom>
        </p:spPr>
        <p:txBody>
          <a:bodyPr wrap="square">
            <a:spAutoFit/>
          </a:bodyPr>
          <a:lstStyle/>
          <a:p>
            <a:r>
              <a:rPr lang="en-US" altLang="zh-CN" sz="1400" b="1" dirty="0" smtClean="0">
                <a:latin typeface="Arial" panose="020B0604020202020204" pitchFamily="34" charset="0"/>
                <a:ea typeface="+mn-ea"/>
                <a:cs typeface="Arial" panose="020B0604020202020204" pitchFamily="34" charset="0"/>
              </a:rPr>
              <a:t>Facebook</a:t>
            </a:r>
            <a:endParaRPr lang="en-US" altLang="zh-CN" sz="1400" b="1" dirty="0">
              <a:latin typeface="Arial" panose="020B0604020202020204" pitchFamily="34" charset="0"/>
              <a:ea typeface="+mn-ea"/>
              <a:cs typeface="Arial" panose="020B0604020202020204" pitchFamily="34" charset="0"/>
            </a:endParaRPr>
          </a:p>
        </p:txBody>
      </p:sp>
      <p:sp>
        <p:nvSpPr>
          <p:cNvPr id="43" name="Text Placeholder 2"/>
          <p:cNvSpPr txBox="1">
            <a:spLocks/>
          </p:cNvSpPr>
          <p:nvPr/>
        </p:nvSpPr>
        <p:spPr bwMode="auto">
          <a:xfrm>
            <a:off x="8031399" y="2401184"/>
            <a:ext cx="825750"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马晓磊</a:t>
            </a:r>
            <a:endParaRPr lang="en-US" sz="1600" b="1" dirty="0">
              <a:solidFill>
                <a:schemeClr val="tx1"/>
              </a:solidFill>
              <a:latin typeface="Arial" panose="020B0604020202020204" pitchFamily="34" charset="0"/>
              <a:cs typeface="Arial" panose="020B0604020202020204" pitchFamily="34" charset="0"/>
            </a:endParaRPr>
          </a:p>
        </p:txBody>
      </p:sp>
      <p:sp>
        <p:nvSpPr>
          <p:cNvPr id="48" name="Text Placeholder 2"/>
          <p:cNvSpPr txBox="1">
            <a:spLocks/>
          </p:cNvSpPr>
          <p:nvPr/>
        </p:nvSpPr>
        <p:spPr>
          <a:xfrm>
            <a:off x="6445604" y="2401184"/>
            <a:ext cx="839256" cy="455047"/>
          </a:xfrm>
          <a:prstGeom prst="rect">
            <a:avLst/>
          </a:prstGeom>
        </p:spPr>
        <p:txBody>
          <a:bodyPr>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吴新开</a:t>
            </a:r>
            <a:endParaRPr lang="en-US" sz="1600" b="1" dirty="0">
              <a:latin typeface="Arial" panose="020B0604020202020204" pitchFamily="34" charset="0"/>
              <a:cs typeface="Arial" panose="020B0604020202020204" pitchFamily="34" charset="0"/>
            </a:endParaRPr>
          </a:p>
        </p:txBody>
      </p:sp>
      <p:sp>
        <p:nvSpPr>
          <p:cNvPr id="50" name="Rectangle 20"/>
          <p:cNvSpPr/>
          <p:nvPr/>
        </p:nvSpPr>
        <p:spPr>
          <a:xfrm>
            <a:off x="7639088" y="2612140"/>
            <a:ext cx="1617019"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smtClean="0">
              <a:latin typeface="Arial" panose="020B0604020202020204" pitchFamily="34" charset="0"/>
              <a:ea typeface="+mn-ea"/>
              <a:cs typeface="Arial" panose="020B0604020202020204" pitchFamily="34" charset="0"/>
            </a:endParaRPr>
          </a:p>
          <a:p>
            <a:r>
              <a:rPr lang="zh-CN" altLang="en-US" sz="1400" b="1" dirty="0">
                <a:latin typeface="Arial" panose="020B0604020202020204" pitchFamily="34" charset="0"/>
                <a:cs typeface="Arial" panose="020B0604020202020204" pitchFamily="34" charset="0"/>
              </a:rPr>
              <a:t>美国华盛顿大学</a:t>
            </a:r>
            <a:endParaRPr lang="en-US" altLang="zh-CN" sz="1400" b="1" dirty="0">
              <a:latin typeface="Arial" panose="020B0604020202020204" pitchFamily="34" charset="0"/>
              <a:cs typeface="Arial" panose="020B0604020202020204" pitchFamily="34" charset="0"/>
            </a:endParaRPr>
          </a:p>
        </p:txBody>
      </p:sp>
      <p:sp>
        <p:nvSpPr>
          <p:cNvPr id="54" name="Rectangle 18"/>
          <p:cNvSpPr/>
          <p:nvPr/>
        </p:nvSpPr>
        <p:spPr>
          <a:xfrm>
            <a:off x="3179152" y="2640900"/>
            <a:ext cx="1558215" cy="307777"/>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香港科技大学</a:t>
            </a:r>
            <a:endParaRPr lang="en-US" altLang="zh-CN" sz="1400" b="1" dirty="0">
              <a:latin typeface="Arial" panose="020B0604020202020204" pitchFamily="34" charset="0"/>
              <a:ea typeface="+mn-ea"/>
              <a:cs typeface="Arial" panose="020B0604020202020204" pitchFamily="34" charset="0"/>
            </a:endParaRPr>
          </a:p>
        </p:txBody>
      </p:sp>
      <p:pic>
        <p:nvPicPr>
          <p:cNvPr id="56" name="Picture 6" descr="http://sem.buaa.edu.cn/szdw/jrx/zhangjunhuan.jpg"/>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7884654" y="3615324"/>
            <a:ext cx="969924" cy="1333501"/>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Picture 2" descr="C:\Users\Administrator\Desktop\th.jpg"/>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6376714" y="984678"/>
            <a:ext cx="1020999" cy="1373315"/>
          </a:xfrm>
          <a:prstGeom prst="rect">
            <a:avLst/>
          </a:prstGeom>
          <a:noFill/>
          <a:extLst>
            <a:ext uri="{909E8E84-426E-40DD-AFC4-6F175D3DCCD1}">
              <a14:hiddenFill xmlns="" xmlns:a14="http://schemas.microsoft.com/office/drawing/2010/main">
                <a:solidFill>
                  <a:srgbClr val="FFFFFF"/>
                </a:solidFill>
              </a14:hiddenFill>
            </a:ext>
          </a:extLst>
        </p:spPr>
      </p:pic>
      <p:sp>
        <p:nvSpPr>
          <p:cNvPr id="58" name="Rectangle 4"/>
          <p:cNvSpPr/>
          <p:nvPr/>
        </p:nvSpPr>
        <p:spPr>
          <a:xfrm>
            <a:off x="6168034" y="2640901"/>
            <a:ext cx="1619738" cy="523220"/>
          </a:xfrm>
          <a:prstGeom prst="rect">
            <a:avLst/>
          </a:prstGeom>
        </p:spPr>
        <p:txBody>
          <a:bodyPr wrap="square">
            <a:spAutoFit/>
          </a:bodyPr>
          <a:lstStyle/>
          <a:p>
            <a:r>
              <a:rPr lang="zh-CN" altLang="en-US" sz="1400" b="1" dirty="0" smtClean="0">
                <a:latin typeface="Arial" panose="020B0604020202020204" pitchFamily="34" charset="0"/>
                <a:cs typeface="Arial" panose="020B0604020202020204" pitchFamily="34" charset="0"/>
              </a:rPr>
              <a:t>“青年千人”</a:t>
            </a:r>
            <a:endParaRPr lang="en-US" altLang="zh-CN" sz="1400" b="1" dirty="0" smtClean="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美国明尼苏达大学</a:t>
            </a:r>
            <a:endParaRPr lang="zh-CN" altLang="en-US" sz="1400" b="1" dirty="0">
              <a:latin typeface="Arial" panose="020B0604020202020204" pitchFamily="34" charset="0"/>
              <a:cs typeface="Arial" panose="020B0604020202020204" pitchFamily="34" charset="0"/>
            </a:endParaRPr>
          </a:p>
        </p:txBody>
      </p:sp>
      <p:pic>
        <p:nvPicPr>
          <p:cNvPr id="59" name="Picture 3" descr="C:\Users\Administrator\Desktop\16B7CC20767522BB37596007976_A7C4AE01_C677.png"/>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7884654" y="890832"/>
            <a:ext cx="1014166" cy="1467161"/>
          </a:xfrm>
          <a:prstGeom prst="rect">
            <a:avLst/>
          </a:prstGeom>
          <a:noFill/>
          <a:extLst>
            <a:ext uri="{909E8E84-426E-40DD-AFC4-6F175D3DCCD1}">
              <a14:hiddenFill xmlns="" xmlns:a14="http://schemas.microsoft.com/office/drawing/2010/main">
                <a:solidFill>
                  <a:srgbClr val="FFFFFF"/>
                </a:solidFill>
              </a14:hiddenFill>
            </a:ext>
          </a:extLst>
        </p:spPr>
      </p:pic>
      <p:sp>
        <p:nvSpPr>
          <p:cNvPr id="60" name="Text Placeholder 2"/>
          <p:cNvSpPr txBox="1">
            <a:spLocks/>
          </p:cNvSpPr>
          <p:nvPr/>
        </p:nvSpPr>
        <p:spPr bwMode="auto">
          <a:xfrm>
            <a:off x="301120" y="2401184"/>
            <a:ext cx="825750" cy="3949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郑楠</a:t>
            </a:r>
            <a:endParaRPr lang="en-US" sz="1600" b="1" dirty="0">
              <a:solidFill>
                <a:srgbClr val="0000FF"/>
              </a:solidFill>
              <a:latin typeface="Arial" panose="020B0604020202020204" pitchFamily="34" charset="0"/>
              <a:cs typeface="Arial" panose="020B0604020202020204" pitchFamily="34" charset="0"/>
            </a:endParaRPr>
          </a:p>
        </p:txBody>
      </p:sp>
      <p:sp>
        <p:nvSpPr>
          <p:cNvPr id="61" name="Rectangle 20"/>
          <p:cNvSpPr/>
          <p:nvPr/>
        </p:nvSpPr>
        <p:spPr>
          <a:xfrm>
            <a:off x="26833" y="2643882"/>
            <a:ext cx="161701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latin typeface="Arial" panose="020B0604020202020204" pitchFamily="34" charset="0"/>
                <a:cs typeface="Arial" panose="020B0604020202020204" pitchFamily="34" charset="0"/>
              </a:rPr>
              <a:t>北航“卓越百人”</a:t>
            </a:r>
            <a:endParaRPr lang="en-US" altLang="zh-CN" sz="1400" b="1" dirty="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a:t>
            </a:r>
            <a:r>
              <a:rPr lang="zh-CN" altLang="en-US" sz="1400" b="1" dirty="0">
                <a:latin typeface="Arial" panose="020B0604020202020204" pitchFamily="34" charset="0"/>
                <a:cs typeface="Arial" panose="020B0604020202020204" pitchFamily="34" charset="0"/>
              </a:rPr>
              <a:t>华盛顿大学</a:t>
            </a:r>
            <a:endParaRPr lang="en-US" altLang="zh-CN" sz="1400" b="1" dirty="0">
              <a:latin typeface="Arial" panose="020B0604020202020204" pitchFamily="34" charset="0"/>
              <a:cs typeface="Arial" panose="020B0604020202020204" pitchFamily="34" charset="0"/>
            </a:endParaRPr>
          </a:p>
        </p:txBody>
      </p:sp>
      <p:pic>
        <p:nvPicPr>
          <p:cNvPr id="62" name="Picture 4" descr="C:\Users\Administrator\Desktop\A1533E68AF7E38426F47AC18A6A_31DC8634_3E4D1.jp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74547" y="978035"/>
            <a:ext cx="927922" cy="1236624"/>
          </a:xfrm>
          <a:prstGeom prst="rect">
            <a:avLst/>
          </a:prstGeom>
          <a:noFill/>
          <a:extLst>
            <a:ext uri="{909E8E84-426E-40DD-AFC4-6F175D3DCCD1}">
              <a14:hiddenFill xmlns="" xmlns:a14="http://schemas.microsoft.com/office/drawing/2010/main">
                <a:solidFill>
                  <a:srgbClr val="FFFFFF"/>
                </a:solidFill>
              </a14:hiddenFill>
            </a:ext>
          </a:extLst>
        </p:spPr>
      </p:pic>
      <p:pic>
        <p:nvPicPr>
          <p:cNvPr id="63" name="图片 62"/>
          <p:cNvPicPr>
            <a:picLocks noChangeAspect="1"/>
          </p:cNvPicPr>
          <p:nvPr/>
        </p:nvPicPr>
        <p:blipFill>
          <a:blip r:embed="rId12"/>
          <a:stretch>
            <a:fillRect/>
          </a:stretch>
        </p:blipFill>
        <p:spPr>
          <a:xfrm>
            <a:off x="1654848" y="996555"/>
            <a:ext cx="1251502" cy="1284221"/>
          </a:xfrm>
          <a:prstGeom prst="rect">
            <a:avLst/>
          </a:prstGeom>
        </p:spPr>
      </p:pic>
      <p:pic>
        <p:nvPicPr>
          <p:cNvPr id="64" name="图片 63"/>
          <p:cNvPicPr>
            <a:picLocks noChangeAspect="1"/>
          </p:cNvPicPr>
          <p:nvPr/>
        </p:nvPicPr>
        <p:blipFill rotWithShape="1">
          <a:blip r:embed="rId13"/>
          <a:srcRect t="7608" b="1"/>
          <a:stretch/>
        </p:blipFill>
        <p:spPr>
          <a:xfrm>
            <a:off x="4713009" y="993913"/>
            <a:ext cx="1042357" cy="1288690"/>
          </a:xfrm>
          <a:prstGeom prst="rect">
            <a:avLst/>
          </a:prstGeom>
        </p:spPr>
      </p:pic>
      <p:pic>
        <p:nvPicPr>
          <p:cNvPr id="3" name="图片 2"/>
          <p:cNvPicPr>
            <a:picLocks noChangeAspect="1"/>
          </p:cNvPicPr>
          <p:nvPr/>
        </p:nvPicPr>
        <p:blipFill rotWithShape="1">
          <a:blip r:embed="rId14">
            <a:extLst>
              <a:ext uri="{28A0092B-C50C-407E-A947-70E740481C1C}">
                <a14:useLocalDpi xmlns="" xmlns:a14="http://schemas.microsoft.com/office/drawing/2010/main" val="0"/>
              </a:ext>
            </a:extLst>
          </a:blip>
          <a:srcRect l="23747" t="31008" r="31189" b="23411"/>
          <a:stretch/>
        </p:blipFill>
        <p:spPr>
          <a:xfrm>
            <a:off x="3168829" y="964915"/>
            <a:ext cx="999134" cy="1347456"/>
          </a:xfrm>
          <a:prstGeom prst="rect">
            <a:avLst/>
          </a:prstGeom>
        </p:spPr>
      </p:pic>
      <p:sp>
        <p:nvSpPr>
          <p:cNvPr id="38" name="Rectangle 18"/>
          <p:cNvSpPr/>
          <p:nvPr/>
        </p:nvSpPr>
        <p:spPr>
          <a:xfrm>
            <a:off x="3125752" y="5178697"/>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法国南巴黎大学</a:t>
            </a:r>
            <a:endParaRPr lang="en-US" altLang="zh-CN" sz="1400" b="1" dirty="0">
              <a:latin typeface="Arial" panose="020B0604020202020204" pitchFamily="34" charset="0"/>
              <a:ea typeface="+mn-ea"/>
              <a:cs typeface="Arial" panose="020B0604020202020204" pitchFamily="34" charset="0"/>
            </a:endParaRPr>
          </a:p>
        </p:txBody>
      </p:sp>
    </p:spTree>
    <p:extLst>
      <p:ext uri="{BB962C8B-B14F-4D97-AF65-F5344CB8AC3E}">
        <p14:creationId xmlns="" xmlns:p14="http://schemas.microsoft.com/office/powerpoint/2010/main" val="524629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人才队伍</a:t>
            </a:r>
            <a:r>
              <a:rPr lang="en-US" altLang="zh-CN" dirty="0"/>
              <a:t>-</a:t>
            </a:r>
            <a:r>
              <a:rPr lang="zh-CN" altLang="en-US" sz="4000" dirty="0">
                <a:solidFill>
                  <a:srgbClr val="FFC000"/>
                </a:solidFill>
              </a:rPr>
              <a:t>兼职教授</a:t>
            </a:r>
          </a:p>
        </p:txBody>
      </p:sp>
      <p:sp>
        <p:nvSpPr>
          <p:cNvPr id="4" name="Text Placeholder 2"/>
          <p:cNvSpPr txBox="1">
            <a:spLocks/>
          </p:cNvSpPr>
          <p:nvPr/>
        </p:nvSpPr>
        <p:spPr>
          <a:xfrm>
            <a:off x="52921" y="5067056"/>
            <a:ext cx="1253232" cy="455047"/>
          </a:xfrm>
          <a:prstGeom prst="rect">
            <a:avLst/>
          </a:prstGeom>
        </p:spPr>
        <p:txBody>
          <a:bodyPr>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altLang="zh-CN" sz="1600" b="1" dirty="0" err="1">
                <a:solidFill>
                  <a:srgbClr val="0000FF"/>
                </a:solidFill>
                <a:latin typeface="Arial" panose="020B0604020202020204" pitchFamily="34" charset="0"/>
                <a:cs typeface="Arial" panose="020B0604020202020204" pitchFamily="34" charset="0"/>
              </a:rPr>
              <a:t>Yiran</a:t>
            </a:r>
            <a:r>
              <a:rPr lang="en-US" altLang="zh-CN" sz="1600" b="1" dirty="0">
                <a:solidFill>
                  <a:srgbClr val="0000FF"/>
                </a:solidFill>
                <a:latin typeface="Arial" panose="020B0604020202020204" pitchFamily="34" charset="0"/>
                <a:cs typeface="Arial" panose="020B0604020202020204" pitchFamily="34" charset="0"/>
              </a:rPr>
              <a:t> Chen</a:t>
            </a:r>
            <a:endParaRPr lang="en-US" sz="1600" b="1" dirty="0">
              <a:latin typeface="Arial" panose="020B0604020202020204" pitchFamily="34" charset="0"/>
              <a:cs typeface="Arial" panose="020B0604020202020204" pitchFamily="34" charset="0"/>
            </a:endParaRPr>
          </a:p>
        </p:txBody>
      </p:sp>
      <p:sp>
        <p:nvSpPr>
          <p:cNvPr id="6" name="Text Placeholder 2"/>
          <p:cNvSpPr txBox="1">
            <a:spLocks/>
          </p:cNvSpPr>
          <p:nvPr/>
        </p:nvSpPr>
        <p:spPr bwMode="auto">
          <a:xfrm>
            <a:off x="1880997" y="5067056"/>
            <a:ext cx="1476939"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000FF"/>
                </a:solidFill>
                <a:latin typeface="Arial" panose="020B0604020202020204" pitchFamily="34" charset="0"/>
                <a:cs typeface="Arial" panose="020B0604020202020204" pitchFamily="34" charset="0"/>
              </a:rPr>
              <a:t>Amir HAMZIĆ</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20" name="Text Placeholder 2"/>
          <p:cNvSpPr txBox="1">
            <a:spLocks/>
          </p:cNvSpPr>
          <p:nvPr/>
        </p:nvSpPr>
        <p:spPr>
          <a:xfrm>
            <a:off x="52920" y="2527418"/>
            <a:ext cx="1253233" cy="455047"/>
          </a:xfrm>
          <a:prstGeom prst="rect">
            <a:avLst/>
          </a:prstGeom>
          <a:noFill/>
          <a:ln>
            <a:noFill/>
          </a:ln>
        </p:spPr>
        <p:txBody>
          <a:bodyPr vert="horz" wrap="square" lIns="91440" tIns="45720" rIns="91440" bIns="45720" numCol="1" anchor="t" anchorCtr="0" compatLnSpc="1">
            <a:prstTxWarp prst="textNoShape">
              <a:avLst/>
            </a:prstTxWarp>
            <a:normAutofit fontScale="92500"/>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err="1" smtClean="0"/>
              <a:t>Yongyi</a:t>
            </a:r>
            <a:r>
              <a:rPr lang="en-US" dirty="0" smtClean="0"/>
              <a:t> Mao</a:t>
            </a:r>
            <a:endParaRPr lang="en-US" dirty="0"/>
          </a:p>
        </p:txBody>
      </p:sp>
      <p:sp>
        <p:nvSpPr>
          <p:cNvPr id="21" name="Text Placeholder 2"/>
          <p:cNvSpPr txBox="1">
            <a:spLocks/>
          </p:cNvSpPr>
          <p:nvPr/>
        </p:nvSpPr>
        <p:spPr bwMode="auto">
          <a:xfrm>
            <a:off x="1931530" y="2527418"/>
            <a:ext cx="1476939"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err="1" smtClean="0">
                <a:solidFill>
                  <a:srgbClr val="0000FF"/>
                </a:solidFill>
                <a:latin typeface="Arial" panose="020B0604020202020204" pitchFamily="34" charset="0"/>
                <a:cs typeface="Arial" panose="020B0604020202020204" pitchFamily="34" charset="0"/>
              </a:rPr>
              <a:t>Yingcheng</a:t>
            </a:r>
            <a:r>
              <a:rPr lang="en-US" sz="1600" b="1" dirty="0" smtClean="0">
                <a:solidFill>
                  <a:srgbClr val="0000FF"/>
                </a:solidFill>
                <a:latin typeface="Arial" panose="020B0604020202020204" pitchFamily="34" charset="0"/>
                <a:cs typeface="Arial" panose="020B0604020202020204" pitchFamily="34" charset="0"/>
              </a:rPr>
              <a:t> Lai</a:t>
            </a:r>
            <a:endParaRPr lang="en-US" sz="1600" b="1" dirty="0">
              <a:solidFill>
                <a:schemeClr val="tx1"/>
              </a:solidFill>
              <a:latin typeface="Arial" panose="020B0604020202020204" pitchFamily="34" charset="0"/>
              <a:cs typeface="Arial" panose="020B0604020202020204" pitchFamily="34" charset="0"/>
            </a:endParaRPr>
          </a:p>
        </p:txBody>
      </p:sp>
      <p:sp>
        <p:nvSpPr>
          <p:cNvPr id="22" name="Text Placeholder 2"/>
          <p:cNvSpPr txBox="1">
            <a:spLocks/>
          </p:cNvSpPr>
          <p:nvPr/>
        </p:nvSpPr>
        <p:spPr bwMode="auto">
          <a:xfrm>
            <a:off x="4033846" y="2520456"/>
            <a:ext cx="1458157"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b="1" dirty="0" err="1" smtClean="0">
                <a:solidFill>
                  <a:srgbClr val="0000FF"/>
                </a:solidFill>
                <a:latin typeface="Arial" panose="020B0604020202020204" pitchFamily="34" charset="0"/>
                <a:cs typeface="Arial" panose="020B0604020202020204" pitchFamily="34" charset="0"/>
              </a:rPr>
              <a:t>Yinhai</a:t>
            </a:r>
            <a:r>
              <a:rPr lang="en-US" altLang="zh-CN" sz="1600" b="1" dirty="0" smtClean="0">
                <a:solidFill>
                  <a:srgbClr val="0000FF"/>
                </a:solidFill>
                <a:latin typeface="Arial" panose="020B0604020202020204" pitchFamily="34" charset="0"/>
                <a:cs typeface="Arial" panose="020B0604020202020204" pitchFamily="34" charset="0"/>
              </a:rPr>
              <a:t> Wang</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23" name="Text Placeholder 2"/>
          <p:cNvSpPr txBox="1">
            <a:spLocks/>
          </p:cNvSpPr>
          <p:nvPr/>
        </p:nvSpPr>
        <p:spPr bwMode="auto">
          <a:xfrm>
            <a:off x="5984563" y="5067056"/>
            <a:ext cx="1401395"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err="1">
                <a:solidFill>
                  <a:srgbClr val="0000FF"/>
                </a:solidFill>
                <a:latin typeface="Arial" panose="020B0604020202020204" pitchFamily="34" charset="0"/>
                <a:cs typeface="Arial" panose="020B0604020202020204" pitchFamily="34" charset="0"/>
              </a:rPr>
              <a:t>Slavin</a:t>
            </a:r>
            <a:r>
              <a:rPr lang="en-US" altLang="zh-CN" sz="1600" b="1" dirty="0">
                <a:solidFill>
                  <a:srgbClr val="0000FF"/>
                </a:solidFill>
                <a:latin typeface="Arial" panose="020B0604020202020204" pitchFamily="34" charset="0"/>
                <a:cs typeface="Arial" panose="020B0604020202020204" pitchFamily="34" charset="0"/>
              </a:rPr>
              <a:t> Andrei</a:t>
            </a:r>
            <a:endParaRPr lang="en-US" sz="1600" b="1" dirty="0">
              <a:solidFill>
                <a:schemeClr val="tx1"/>
              </a:solidFill>
              <a:latin typeface="Arial" panose="020B0604020202020204" pitchFamily="34" charset="0"/>
              <a:cs typeface="Arial" panose="020B0604020202020204" pitchFamily="34" charset="0"/>
            </a:endParaRPr>
          </a:p>
        </p:txBody>
      </p:sp>
      <p:sp>
        <p:nvSpPr>
          <p:cNvPr id="24" name="Rectangle 4"/>
          <p:cNvSpPr/>
          <p:nvPr/>
        </p:nvSpPr>
        <p:spPr>
          <a:xfrm>
            <a:off x="-48488" y="2934854"/>
            <a:ext cx="1619738" cy="307777"/>
          </a:xfrm>
          <a:prstGeom prst="rect">
            <a:avLst/>
          </a:prstGeom>
        </p:spPr>
        <p:txBody>
          <a:bodyPr wrap="square">
            <a:spAutoFit/>
          </a:bodyPr>
          <a:lstStyle/>
          <a:p>
            <a:r>
              <a:rPr lang="zh-CN" altLang="en-US" sz="1400" b="1" dirty="0" smtClean="0">
                <a:latin typeface="Arial" panose="020B0604020202020204" pitchFamily="34" charset="0"/>
                <a:cs typeface="Arial" panose="020B0604020202020204" pitchFamily="34" charset="0"/>
              </a:rPr>
              <a:t>渥太华大学教授</a:t>
            </a:r>
            <a:endParaRPr lang="en-US" altLang="zh-CN" sz="1400" b="1" dirty="0">
              <a:latin typeface="Arial" panose="020B0604020202020204" pitchFamily="34" charset="0"/>
              <a:ea typeface="+mn-ea"/>
              <a:cs typeface="Arial" panose="020B0604020202020204" pitchFamily="34" charset="0"/>
            </a:endParaRPr>
          </a:p>
        </p:txBody>
      </p:sp>
      <p:sp>
        <p:nvSpPr>
          <p:cNvPr id="25" name="Rectangle 18"/>
          <p:cNvSpPr/>
          <p:nvPr/>
        </p:nvSpPr>
        <p:spPr>
          <a:xfrm>
            <a:off x="2042521" y="2934854"/>
            <a:ext cx="1605931" cy="523220"/>
          </a:xfrm>
          <a:prstGeom prst="rect">
            <a:avLst/>
          </a:prstGeom>
        </p:spPr>
        <p:txBody>
          <a:bodyPr wrap="square">
            <a:spAutoFit/>
          </a:bodyPr>
          <a:lstStyle/>
          <a:p>
            <a:r>
              <a:rPr lang="zh-CN" altLang="en-US" sz="1400" b="1" dirty="0" smtClean="0">
                <a:latin typeface="Arial" panose="020B0604020202020204" pitchFamily="34" charset="0"/>
                <a:cs typeface="Arial" panose="020B0604020202020204" pitchFamily="34" charset="0"/>
              </a:rPr>
              <a:t>亚利桑那州立大学教授</a:t>
            </a:r>
            <a:endParaRPr lang="en-US" altLang="zh-CN" sz="1400" b="1" dirty="0">
              <a:latin typeface="Arial" panose="020B0604020202020204" pitchFamily="34" charset="0"/>
              <a:ea typeface="+mn-ea"/>
              <a:cs typeface="Arial" panose="020B0604020202020204" pitchFamily="34" charset="0"/>
            </a:endParaRPr>
          </a:p>
        </p:txBody>
      </p:sp>
      <p:sp>
        <p:nvSpPr>
          <p:cNvPr id="27" name="Text Placeholder 2"/>
          <p:cNvSpPr txBox="1">
            <a:spLocks/>
          </p:cNvSpPr>
          <p:nvPr/>
        </p:nvSpPr>
        <p:spPr bwMode="auto">
          <a:xfrm flipH="1">
            <a:off x="7960801" y="5067056"/>
            <a:ext cx="841475"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王建强</a:t>
            </a:r>
            <a:endParaRPr lang="en-US" dirty="0"/>
          </a:p>
        </p:txBody>
      </p:sp>
      <p:sp>
        <p:nvSpPr>
          <p:cNvPr id="28" name="Text Placeholder 2"/>
          <p:cNvSpPr txBox="1">
            <a:spLocks/>
          </p:cNvSpPr>
          <p:nvPr/>
        </p:nvSpPr>
        <p:spPr>
          <a:xfrm>
            <a:off x="7807324" y="2527418"/>
            <a:ext cx="839256" cy="455047"/>
          </a:xfrm>
          <a:prstGeom prst="rect">
            <a:avLst/>
          </a:prstGeom>
          <a:noFill/>
          <a:ln>
            <a:noFill/>
          </a:ln>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李克强</a:t>
            </a:r>
            <a:endParaRPr lang="en-US" dirty="0"/>
          </a:p>
        </p:txBody>
      </p:sp>
      <p:sp>
        <p:nvSpPr>
          <p:cNvPr id="29" name="Rectangle 4"/>
          <p:cNvSpPr/>
          <p:nvPr/>
        </p:nvSpPr>
        <p:spPr>
          <a:xfrm>
            <a:off x="7571670" y="2936542"/>
            <a:ext cx="1619738"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清华大学教授</a:t>
            </a:r>
            <a:endParaRPr lang="en-US" altLang="zh-CN" sz="1400" b="1" dirty="0" smtClean="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长江学者</a:t>
            </a:r>
            <a:endParaRPr lang="zh-CN" altLang="en-US" sz="1400" b="1" dirty="0" smtClean="0">
              <a:latin typeface="Arial" panose="020B0604020202020204" pitchFamily="34" charset="0"/>
              <a:ea typeface="+mn-ea"/>
              <a:cs typeface="Arial" panose="020B0604020202020204" pitchFamily="34" charset="0"/>
            </a:endParaRPr>
          </a:p>
        </p:txBody>
      </p:sp>
      <p:sp>
        <p:nvSpPr>
          <p:cNvPr id="30" name="Rectangle 20"/>
          <p:cNvSpPr/>
          <p:nvPr/>
        </p:nvSpPr>
        <p:spPr>
          <a:xfrm>
            <a:off x="8055557" y="5445732"/>
            <a:ext cx="651961" cy="307777"/>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杰青</a:t>
            </a:r>
            <a:endParaRPr lang="en-US" altLang="zh-CN" sz="1400" b="1" dirty="0">
              <a:latin typeface="Arial" panose="020B0604020202020204" pitchFamily="34" charset="0"/>
              <a:ea typeface="+mn-ea"/>
              <a:cs typeface="Arial" panose="020B0604020202020204" pitchFamily="34" charset="0"/>
            </a:endParaRPr>
          </a:p>
        </p:txBody>
      </p:sp>
      <p:sp>
        <p:nvSpPr>
          <p:cNvPr id="31" name="Rectangle 18"/>
          <p:cNvSpPr/>
          <p:nvPr/>
        </p:nvSpPr>
        <p:spPr>
          <a:xfrm>
            <a:off x="3984374" y="2945700"/>
            <a:ext cx="1558215" cy="307777"/>
          </a:xfrm>
          <a:prstGeom prst="rect">
            <a:avLst/>
          </a:prstGeom>
        </p:spPr>
        <p:txBody>
          <a:bodyPr wrap="square">
            <a:spAutoFit/>
          </a:bodyPr>
          <a:lstStyle/>
          <a:p>
            <a:r>
              <a:rPr lang="zh-CN" altLang="en-US" sz="1400" b="1" dirty="0" smtClean="0">
                <a:latin typeface="Arial" panose="020B0604020202020204" pitchFamily="34" charset="0"/>
                <a:cs typeface="Arial" panose="020B0604020202020204" pitchFamily="34" charset="0"/>
              </a:rPr>
              <a:t>华盛顿大学教授</a:t>
            </a:r>
            <a:endParaRPr lang="en-US" altLang="zh-CN" sz="1400" b="1" dirty="0">
              <a:latin typeface="Arial" panose="020B0604020202020204" pitchFamily="34" charset="0"/>
              <a:ea typeface="+mn-ea"/>
              <a:cs typeface="Arial" panose="020B0604020202020204" pitchFamily="34" charset="0"/>
            </a:endParaRPr>
          </a:p>
        </p:txBody>
      </p:sp>
      <p:sp>
        <p:nvSpPr>
          <p:cNvPr id="33" name="Text Placeholder 2"/>
          <p:cNvSpPr txBox="1">
            <a:spLocks/>
          </p:cNvSpPr>
          <p:nvPr/>
        </p:nvSpPr>
        <p:spPr bwMode="auto">
          <a:xfrm>
            <a:off x="4287625" y="5067056"/>
            <a:ext cx="1476939"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黄子罡</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34" name="Rectangle 18"/>
          <p:cNvSpPr/>
          <p:nvPr/>
        </p:nvSpPr>
        <p:spPr>
          <a:xfrm>
            <a:off x="3984374" y="5445732"/>
            <a:ext cx="1605931" cy="307777"/>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兰州大学副教授</a:t>
            </a:r>
            <a:endParaRPr lang="en-US" altLang="zh-CN" sz="1400" b="1" dirty="0">
              <a:latin typeface="Arial" panose="020B0604020202020204" pitchFamily="34" charset="0"/>
              <a:ea typeface="+mn-ea"/>
              <a:cs typeface="Arial" panose="020B0604020202020204" pitchFamily="34" charset="0"/>
            </a:endParaRPr>
          </a:p>
        </p:txBody>
      </p:sp>
      <p:sp>
        <p:nvSpPr>
          <p:cNvPr id="35" name="Text Placeholder 2"/>
          <p:cNvSpPr txBox="1">
            <a:spLocks/>
          </p:cNvSpPr>
          <p:nvPr/>
        </p:nvSpPr>
        <p:spPr bwMode="auto">
          <a:xfrm>
            <a:off x="6117380" y="2519041"/>
            <a:ext cx="1064569" cy="4550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000FF"/>
                </a:solidFill>
                <a:latin typeface="Arial" panose="020B0604020202020204" pitchFamily="34" charset="0"/>
                <a:cs typeface="Arial" panose="020B0604020202020204" pitchFamily="34" charset="0"/>
              </a:rPr>
              <a:t>Henry Liu</a:t>
            </a:r>
            <a:endParaRPr lang="en-US" sz="1600" b="1" dirty="0">
              <a:solidFill>
                <a:schemeClr val="tx1"/>
              </a:solidFill>
              <a:latin typeface="Arial" panose="020B0604020202020204" pitchFamily="34" charset="0"/>
              <a:cs typeface="Arial" panose="020B0604020202020204" pitchFamily="34" charset="0"/>
            </a:endParaRPr>
          </a:p>
        </p:txBody>
      </p:sp>
      <p:sp>
        <p:nvSpPr>
          <p:cNvPr id="36" name="Rectangle 18"/>
          <p:cNvSpPr/>
          <p:nvPr/>
        </p:nvSpPr>
        <p:spPr>
          <a:xfrm>
            <a:off x="5702384" y="2926477"/>
            <a:ext cx="1605931" cy="307777"/>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密歇根大学教授</a:t>
            </a:r>
            <a:endParaRPr lang="en-US" altLang="zh-CN" sz="1400" b="1" dirty="0">
              <a:latin typeface="Arial" panose="020B0604020202020204" pitchFamily="34" charset="0"/>
              <a:ea typeface="+mn-ea"/>
              <a:cs typeface="Arial" panose="020B0604020202020204" pitchFamily="34" charset="0"/>
            </a:endParaRPr>
          </a:p>
        </p:txBody>
      </p:sp>
      <p:pic>
        <p:nvPicPr>
          <p:cNvPr id="37" name="Picture 2" descr="C:\Users\Administrator\Desktop\thTSJXWCHY.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131894" y="1132347"/>
            <a:ext cx="1153905" cy="1427587"/>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3" descr="C:\Users\Administrator\Desktop\th.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6055900" y="1201421"/>
            <a:ext cx="1061178" cy="1332117"/>
          </a:xfrm>
          <a:prstGeom prst="rect">
            <a:avLst/>
          </a:prstGeom>
          <a:noFill/>
          <a:extLst>
            <a:ext uri="{909E8E84-426E-40DD-AFC4-6F175D3DCCD1}">
              <a14:hiddenFill xmlns="" xmlns:a14="http://schemas.microsoft.com/office/drawing/2010/main">
                <a:solidFill>
                  <a:srgbClr val="FFFFFF"/>
                </a:solidFill>
              </a14:hiddenFill>
            </a:ext>
          </a:extLst>
        </p:spPr>
      </p:pic>
      <p:pic>
        <p:nvPicPr>
          <p:cNvPr id="39" name="Picture 4" descr="C:\Users\Administrator\Desktop\thLWK3YVWH.jpg"/>
          <p:cNvPicPr>
            <a:picLocks noChangeAspect="1" noChangeArrowheads="1"/>
          </p:cNvPicPr>
          <p:nvPr/>
        </p:nvPicPr>
        <p:blipFill rotWithShape="1">
          <a:blip r:embed="rId5">
            <a:extLst>
              <a:ext uri="{28A0092B-C50C-407E-A947-70E740481C1C}">
                <a14:useLocalDpi xmlns="" xmlns:a14="http://schemas.microsoft.com/office/drawing/2010/main" val="0"/>
              </a:ext>
            </a:extLst>
          </a:blip>
          <a:srcRect l="24540" t="-1071" r="18692"/>
          <a:stretch/>
        </p:blipFill>
        <p:spPr bwMode="auto">
          <a:xfrm>
            <a:off x="7618062" y="1194223"/>
            <a:ext cx="1082876" cy="1346511"/>
          </a:xfrm>
          <a:prstGeom prst="rect">
            <a:avLst/>
          </a:prstGeom>
          <a:noFill/>
          <a:extLst>
            <a:ext uri="{909E8E84-426E-40DD-AFC4-6F175D3DCCD1}">
              <a14:hiddenFill xmlns="" xmlns:a14="http://schemas.microsoft.com/office/drawing/2010/main">
                <a:solidFill>
                  <a:srgbClr val="FFFFFF"/>
                </a:solidFill>
              </a14:hiddenFill>
            </a:ext>
          </a:extLst>
        </p:spPr>
      </p:pic>
      <p:pic>
        <p:nvPicPr>
          <p:cNvPr id="40" name="Picture 5" descr="C:\Users\Administrator\Desktop\1472459138589.jp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667467" y="3575096"/>
            <a:ext cx="1118970" cy="1491960"/>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7"/>
          <p:cNvPicPr>
            <a:picLocks noChangeAspect="1"/>
          </p:cNvPicPr>
          <p:nvPr/>
        </p:nvPicPr>
        <p:blipFill rotWithShape="1">
          <a:blip r:embed="rId7">
            <a:extLst>
              <a:ext uri="{28A0092B-C50C-407E-A947-70E740481C1C}">
                <a14:useLocalDpi xmlns="" xmlns:a14="http://schemas.microsoft.com/office/drawing/2010/main" val="0"/>
              </a:ext>
            </a:extLst>
          </a:blip>
          <a:srcRect t="6739"/>
          <a:stretch/>
        </p:blipFill>
        <p:spPr>
          <a:xfrm>
            <a:off x="6068770" y="3651951"/>
            <a:ext cx="1035437" cy="1428778"/>
          </a:xfrm>
          <a:prstGeom prst="rect">
            <a:avLst/>
          </a:prstGeom>
        </p:spPr>
      </p:pic>
      <p:sp>
        <p:nvSpPr>
          <p:cNvPr id="42" name="Rectangle 20"/>
          <p:cNvSpPr/>
          <p:nvPr/>
        </p:nvSpPr>
        <p:spPr>
          <a:xfrm>
            <a:off x="6082622" y="5326557"/>
            <a:ext cx="1223262" cy="954107"/>
          </a:xfrm>
          <a:prstGeom prst="rect">
            <a:avLst/>
          </a:prstGeom>
        </p:spPr>
        <p:txBody>
          <a:bodyPr wrap="square">
            <a:spAutoFit/>
          </a:bodyPr>
          <a:lstStyle/>
          <a:p>
            <a:pPr algn="ctr" defTabSz="457189"/>
            <a:r>
              <a:rPr lang="zh-CN" altLang="en-US" sz="1400" b="1" dirty="0">
                <a:solidFill>
                  <a:prstClr val="black"/>
                </a:solidFill>
                <a:cs typeface="Arial" panose="020B0604020202020204" pitchFamily="34" charset="0"/>
              </a:rPr>
              <a:t>奥克</a:t>
            </a:r>
            <a:r>
              <a:rPr lang="zh-CN" altLang="en-US" sz="1400" b="1" dirty="0" smtClean="0">
                <a:solidFill>
                  <a:prstClr val="black"/>
                </a:solidFill>
                <a:cs typeface="Arial" panose="020B0604020202020204" pitchFamily="34" charset="0"/>
              </a:rPr>
              <a:t>兰大学</a:t>
            </a:r>
            <a:endParaRPr lang="en-US" altLang="zh-CN" sz="1400" b="1" dirty="0" smtClean="0">
              <a:solidFill>
                <a:prstClr val="black"/>
              </a:solidFill>
              <a:cs typeface="Arial" panose="020B0604020202020204" pitchFamily="34" charset="0"/>
            </a:endParaRPr>
          </a:p>
          <a:p>
            <a:pPr algn="ctr" defTabSz="457189"/>
            <a:r>
              <a:rPr lang="zh-CN" altLang="en-US" sz="1400" b="1" dirty="0">
                <a:solidFill>
                  <a:prstClr val="black"/>
                </a:solidFill>
                <a:cs typeface="Arial" panose="020B0604020202020204" pitchFamily="34" charset="0"/>
              </a:rPr>
              <a:t>教授</a:t>
            </a:r>
            <a:endParaRPr lang="en-US" altLang="zh-CN" sz="1400" b="1" dirty="0" smtClean="0">
              <a:solidFill>
                <a:prstClr val="black"/>
              </a:solidFill>
              <a:cs typeface="Arial" panose="020B0604020202020204" pitchFamily="34" charset="0"/>
            </a:endParaRPr>
          </a:p>
          <a:p>
            <a:pPr algn="ctr" defTabSz="457189"/>
            <a:r>
              <a:rPr lang="en-US" altLang="zh-CN" sz="1400" b="1" dirty="0" smtClean="0">
                <a:solidFill>
                  <a:prstClr val="black"/>
                </a:solidFill>
                <a:cs typeface="Arial" panose="020B0604020202020204" pitchFamily="34" charset="0"/>
              </a:rPr>
              <a:t>APS Fellow</a:t>
            </a:r>
          </a:p>
          <a:p>
            <a:pPr algn="ctr" defTabSz="457189"/>
            <a:r>
              <a:rPr lang="en-US" altLang="zh-CN" sz="1400" b="1" dirty="0" smtClean="0">
                <a:solidFill>
                  <a:prstClr val="black"/>
                </a:solidFill>
                <a:cs typeface="Arial" panose="020B0604020202020204" pitchFamily="34" charset="0"/>
              </a:rPr>
              <a:t>IEEE Fellow</a:t>
            </a:r>
            <a:endParaRPr lang="en-US" altLang="zh-CN" sz="1400" b="1" dirty="0">
              <a:solidFill>
                <a:prstClr val="black"/>
              </a:solidFill>
              <a:cs typeface="Arial" panose="020B0604020202020204" pitchFamily="34" charset="0"/>
            </a:endParaRPr>
          </a:p>
        </p:txBody>
      </p:sp>
      <p:pic>
        <p:nvPicPr>
          <p:cNvPr id="43" name="Picture 6" descr="http://www.knjiznica.phy.pmf.unizg.hr/fizicari/Hamzic/hamzic1.jp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2034226" y="3639531"/>
            <a:ext cx="1115335" cy="1473836"/>
          </a:xfrm>
          <a:prstGeom prst="rect">
            <a:avLst/>
          </a:prstGeom>
          <a:noFill/>
          <a:extLst>
            <a:ext uri="{909E8E84-426E-40DD-AFC4-6F175D3DCCD1}">
              <a14:hiddenFill xmlns="" xmlns:a14="http://schemas.microsoft.com/office/drawing/2010/main">
                <a:solidFill>
                  <a:srgbClr val="FFFFFF"/>
                </a:solidFill>
              </a14:hiddenFill>
            </a:ext>
          </a:extLst>
        </p:spPr>
      </p:pic>
      <p:sp>
        <p:nvSpPr>
          <p:cNvPr id="44" name="Rectangle 18"/>
          <p:cNvSpPr/>
          <p:nvPr/>
        </p:nvSpPr>
        <p:spPr>
          <a:xfrm>
            <a:off x="1887127" y="5445733"/>
            <a:ext cx="1605931" cy="523220"/>
          </a:xfrm>
          <a:prstGeom prst="rect">
            <a:avLst/>
          </a:prstGeom>
        </p:spPr>
        <p:txBody>
          <a:bodyPr wrap="square">
            <a:spAutoFit/>
          </a:bodyPr>
          <a:lstStyle/>
          <a:p>
            <a:pPr algn="ctr" defTabSz="457189"/>
            <a:r>
              <a:rPr lang="zh-CN" altLang="en-US" sz="1400" b="1" dirty="0" smtClean="0">
                <a:solidFill>
                  <a:prstClr val="black"/>
                </a:solidFill>
                <a:cs typeface="Arial" panose="020B0604020202020204" pitchFamily="34" charset="0"/>
              </a:rPr>
              <a:t>萨格勒布大学</a:t>
            </a:r>
            <a:endParaRPr lang="en-US" altLang="zh-CN" sz="1400" b="1" dirty="0" smtClean="0">
              <a:solidFill>
                <a:prstClr val="black"/>
              </a:solidFill>
              <a:cs typeface="Arial" panose="020B0604020202020204" pitchFamily="34" charset="0"/>
            </a:endParaRPr>
          </a:p>
          <a:p>
            <a:pPr algn="ctr" defTabSz="457189"/>
            <a:r>
              <a:rPr lang="zh-CN" altLang="en-US" sz="1400" b="1" dirty="0" smtClean="0">
                <a:solidFill>
                  <a:prstClr val="black"/>
                </a:solidFill>
                <a:cs typeface="Arial" panose="020B0604020202020204" pitchFamily="34" charset="0"/>
              </a:rPr>
              <a:t>教授</a:t>
            </a:r>
            <a:endParaRPr lang="en-US" altLang="zh-CN" sz="1400" b="1" dirty="0">
              <a:solidFill>
                <a:prstClr val="black"/>
              </a:solidFill>
              <a:cs typeface="Arial" panose="020B0604020202020204" pitchFamily="34" charset="0"/>
            </a:endParaRPr>
          </a:p>
        </p:txBody>
      </p:sp>
      <p:pic>
        <p:nvPicPr>
          <p:cNvPr id="45" name="Picture 2"/>
          <p:cNvPicPr>
            <a:picLocks noChangeAspect="1"/>
          </p:cNvPicPr>
          <p:nvPr/>
        </p:nvPicPr>
        <p:blipFill>
          <a:blip r:embed="rId9" cstate="print">
            <a:extLst>
              <a:ext uri="{28A0092B-C50C-407E-A947-70E740481C1C}">
                <a14:useLocalDpi xmlns="" xmlns:a14="http://schemas.microsoft.com/office/drawing/2010/main" val="0"/>
              </a:ext>
            </a:extLst>
          </a:blip>
          <a:stretch>
            <a:fillRect/>
          </a:stretch>
        </p:blipFill>
        <p:spPr>
          <a:xfrm>
            <a:off x="52920" y="3639532"/>
            <a:ext cx="1174154" cy="1473835"/>
          </a:xfrm>
          <a:prstGeom prst="rect">
            <a:avLst/>
          </a:prstGeom>
        </p:spPr>
      </p:pic>
      <p:sp>
        <p:nvSpPr>
          <p:cNvPr id="46" name="Rectangle 4"/>
          <p:cNvSpPr/>
          <p:nvPr/>
        </p:nvSpPr>
        <p:spPr>
          <a:xfrm>
            <a:off x="-48488" y="5445732"/>
            <a:ext cx="1619739" cy="523220"/>
          </a:xfrm>
          <a:prstGeom prst="rect">
            <a:avLst/>
          </a:prstGeom>
        </p:spPr>
        <p:txBody>
          <a:bodyPr wrap="square">
            <a:spAutoFit/>
          </a:bodyPr>
          <a:lstStyle/>
          <a:p>
            <a:pPr algn="ctr" defTabSz="457189"/>
            <a:r>
              <a:rPr lang="zh-CN" altLang="en-US" sz="1400" b="1" dirty="0" smtClean="0">
                <a:solidFill>
                  <a:prstClr val="black"/>
                </a:solidFill>
                <a:cs typeface="Arial" panose="020B0604020202020204" pitchFamily="34" charset="0"/>
              </a:rPr>
              <a:t>匹兹堡大学</a:t>
            </a:r>
            <a:endParaRPr lang="en-US" altLang="zh-CN" sz="1400" b="1" dirty="0" smtClean="0">
              <a:solidFill>
                <a:prstClr val="black"/>
              </a:solidFill>
              <a:cs typeface="Arial" panose="020B0604020202020204" pitchFamily="34" charset="0"/>
            </a:endParaRPr>
          </a:p>
          <a:p>
            <a:pPr algn="ctr" defTabSz="457189"/>
            <a:r>
              <a:rPr lang="zh-CN" altLang="en-US" sz="1400" b="1" dirty="0">
                <a:solidFill>
                  <a:prstClr val="black"/>
                </a:solidFill>
                <a:cs typeface="Arial" panose="020B0604020202020204" pitchFamily="34" charset="0"/>
              </a:rPr>
              <a:t>副教授</a:t>
            </a:r>
            <a:endParaRPr lang="en-US" altLang="zh-CN" sz="1400" b="1" dirty="0">
              <a:solidFill>
                <a:prstClr val="black"/>
              </a:solidFill>
              <a:cs typeface="Arial" panose="020B0604020202020204" pitchFamily="34" charset="0"/>
            </a:endParaRPr>
          </a:p>
        </p:txBody>
      </p:sp>
      <p:pic>
        <p:nvPicPr>
          <p:cNvPr id="51" name="图片 50"/>
          <p:cNvPicPr>
            <a:picLocks noChangeAspect="1"/>
          </p:cNvPicPr>
          <p:nvPr/>
        </p:nvPicPr>
        <p:blipFill>
          <a:blip r:embed="rId10"/>
          <a:stretch>
            <a:fillRect/>
          </a:stretch>
        </p:blipFill>
        <p:spPr>
          <a:xfrm>
            <a:off x="130875" y="1083663"/>
            <a:ext cx="1096199" cy="1434125"/>
          </a:xfrm>
          <a:prstGeom prst="rect">
            <a:avLst/>
          </a:prstGeom>
        </p:spPr>
      </p:pic>
      <p:pic>
        <p:nvPicPr>
          <p:cNvPr id="52" name="图片 51"/>
          <p:cNvPicPr>
            <a:picLocks noChangeAspect="1"/>
          </p:cNvPicPr>
          <p:nvPr/>
        </p:nvPicPr>
        <p:blipFill>
          <a:blip r:embed="rId11"/>
          <a:stretch>
            <a:fillRect/>
          </a:stretch>
        </p:blipFill>
        <p:spPr>
          <a:xfrm>
            <a:off x="2064457" y="1083663"/>
            <a:ext cx="1167555" cy="1484890"/>
          </a:xfrm>
          <a:prstGeom prst="rect">
            <a:avLst/>
          </a:prstGeom>
        </p:spPr>
      </p:pic>
      <p:pic>
        <p:nvPicPr>
          <p:cNvPr id="53" name="图片 52"/>
          <p:cNvPicPr>
            <a:picLocks noChangeAspect="1"/>
          </p:cNvPicPr>
          <p:nvPr/>
        </p:nvPicPr>
        <p:blipFill>
          <a:blip r:embed="rId12"/>
          <a:stretch>
            <a:fillRect/>
          </a:stretch>
        </p:blipFill>
        <p:spPr>
          <a:xfrm>
            <a:off x="4014368" y="3639243"/>
            <a:ext cx="1246471" cy="1424538"/>
          </a:xfrm>
          <a:prstGeom prst="rect">
            <a:avLst/>
          </a:prstGeom>
        </p:spPr>
      </p:pic>
    </p:spTree>
    <p:extLst>
      <p:ext uri="{BB962C8B-B14F-4D97-AF65-F5344CB8AC3E}">
        <p14:creationId xmlns="" xmlns:p14="http://schemas.microsoft.com/office/powerpoint/2010/main" val="41980987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2"/>
          <p:cNvGrpSpPr/>
          <p:nvPr/>
        </p:nvGrpSpPr>
        <p:grpSpPr>
          <a:xfrm>
            <a:off x="-4445" y="367030"/>
            <a:ext cx="2268855" cy="429895"/>
            <a:chOff x="-7" y="578"/>
            <a:chExt cx="3573" cy="677"/>
          </a:xfrm>
        </p:grpSpPr>
        <p:sp>
          <p:nvSpPr>
            <p:cNvPr id="6" name="矩形 5"/>
            <p:cNvSpPr/>
            <p:nvPr/>
          </p:nvSpPr>
          <p:spPr>
            <a:xfrm>
              <a:off x="-7" y="969"/>
              <a:ext cx="266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7" name="图片 6" descr="logo"/>
            <p:cNvPicPr>
              <a:picLocks noChangeAspect="1"/>
            </p:cNvPicPr>
            <p:nvPr/>
          </p:nvPicPr>
          <p:blipFill>
            <a:blip r:embed="rId3"/>
            <a:srcRect r="56472" b="2848"/>
            <a:stretch>
              <a:fillRect/>
            </a:stretch>
          </p:blipFill>
          <p:spPr>
            <a:xfrm>
              <a:off x="2775" y="578"/>
              <a:ext cx="791" cy="677"/>
            </a:xfrm>
            <a:prstGeom prst="rect">
              <a:avLst/>
            </a:prstGeom>
          </p:spPr>
        </p:pic>
      </p:grpSp>
      <p:sp>
        <p:nvSpPr>
          <p:cNvPr id="12" name="文本框 11"/>
          <p:cNvSpPr txBox="1"/>
          <p:nvPr/>
        </p:nvSpPr>
        <p:spPr>
          <a:xfrm>
            <a:off x="2309495" y="290130"/>
            <a:ext cx="5710040" cy="646331"/>
          </a:xfrm>
          <a:prstGeom prst="rect">
            <a:avLst/>
          </a:prstGeom>
        </p:spPr>
        <p:txBody>
          <a:bodyPr vert="horz" lIns="91440" tIns="45720" rIns="91440" bIns="45720" rtlCol="0" anchor="ctr">
            <a:normAutofit fontScale="97500"/>
          </a:bodyPr>
          <a:lstStyle>
            <a:lvl1pPr>
              <a:spcBef>
                <a:spcPct val="0"/>
              </a:spcBef>
              <a:buNone/>
              <a:defRPr lang="zh-CN" altLang="en-US" sz="3600" b="1" dirty="0">
                <a:solidFill>
                  <a:srgbClr val="002060"/>
                </a:solidFill>
                <a:latin typeface="黑体" pitchFamily="49" charset="-122"/>
                <a:ea typeface="黑体" pitchFamily="49" charset="-122"/>
              </a:defRPr>
            </a:lvl1pPr>
          </a:lstStyle>
          <a:p>
            <a:r>
              <a:rPr lang="zh-CN" altLang="en-US" dirty="0"/>
              <a:t>研究团队</a:t>
            </a:r>
            <a:r>
              <a:rPr lang="en-US" altLang="zh-CN" dirty="0"/>
              <a:t>                                 </a:t>
            </a:r>
            <a:endParaRPr lang="zh-CN" altLang="en-US" dirty="0"/>
          </a:p>
        </p:txBody>
      </p:sp>
      <p:sp>
        <p:nvSpPr>
          <p:cNvPr id="11" name="内容占位符 2"/>
          <p:cNvSpPr txBox="1">
            <a:spLocks/>
          </p:cNvSpPr>
          <p:nvPr/>
        </p:nvSpPr>
        <p:spPr>
          <a:xfrm>
            <a:off x="-4445" y="936461"/>
            <a:ext cx="9148445" cy="5349568"/>
          </a:xfrm>
          <a:prstGeom prst="rect">
            <a:avLst/>
          </a:prstGeom>
        </p:spPr>
        <p:txBody>
          <a:bodyPr vert="horz" lIns="91440" tIns="45720" rIns="91440" bIns="45720" rtlCol="0">
            <a:normAutofit/>
          </a:bodyPr>
          <a:lstStyle/>
          <a:p>
            <a:pPr marL="342900" lvl="0" indent="-342900" eaLnBrk="0" hangingPunct="0">
              <a:spcBef>
                <a:spcPct val="20000"/>
              </a:spcBef>
              <a:buBlip>
                <a:blip r:embed="rId4"/>
              </a:buBlip>
            </a:pPr>
            <a:endParaRPr lang="en-US" altLang="zh-CN" sz="2400" b="1" dirty="0">
              <a:solidFill>
                <a:srgbClr val="000000"/>
              </a:solidFill>
              <a:latin typeface="黑体" panose="02010609060101010101" pitchFamily="49" charset="-122"/>
              <a:ea typeface="黑体" panose="02010609060101010101" pitchFamily="49" charset="-122"/>
            </a:endParaRPr>
          </a:p>
          <a:p>
            <a:pPr eaLnBrk="0" hangingPunct="0">
              <a:spcBef>
                <a:spcPct val="20000"/>
              </a:spcBef>
            </a:pPr>
            <a:r>
              <a:rPr lang="en-US" altLang="zh-CN" dirty="0"/>
              <a:t>       </a:t>
            </a:r>
            <a:endParaRPr lang="en-US" altLang="zh-CN" sz="2400" dirty="0">
              <a:latin typeface="Times New Roman" pitchFamily="18" charset="0"/>
              <a:ea typeface="黑体" pitchFamily="49" charset="-122"/>
            </a:endParaRPr>
          </a:p>
          <a:p>
            <a:pPr lvl="1">
              <a:spcBef>
                <a:spcPct val="20000"/>
              </a:spcBef>
            </a:pPr>
            <a:endParaRPr lang="en-US" altLang="zh-CN" sz="2400" dirty="0">
              <a:latin typeface="Times New Roman" pitchFamily="18" charset="0"/>
              <a:ea typeface="黑体" pitchFamily="49" charset="-122"/>
            </a:endParaRPr>
          </a:p>
          <a:p>
            <a:pPr lvl="1">
              <a:spcBef>
                <a:spcPct val="20000"/>
              </a:spcBef>
            </a:pPr>
            <a:endParaRPr lang="en-US" altLang="zh-CN" sz="2400" dirty="0">
              <a:latin typeface="Times New Roman" pitchFamily="18" charset="0"/>
              <a:ea typeface="黑体" pitchFamily="49" charset="-122"/>
            </a:endParaRPr>
          </a:p>
          <a:p>
            <a:pPr lvl="1">
              <a:spcBef>
                <a:spcPct val="20000"/>
              </a:spcBef>
            </a:pPr>
            <a:endParaRPr lang="en-US" altLang="zh-CN" sz="2400" dirty="0">
              <a:latin typeface="Times New Roman" pitchFamily="18" charset="0"/>
              <a:ea typeface="黑体" pitchFamily="49" charset="-122"/>
            </a:endParaRPr>
          </a:p>
          <a:p>
            <a:pPr lvl="1">
              <a:spcBef>
                <a:spcPct val="20000"/>
              </a:spcBef>
            </a:pPr>
            <a:endParaRPr lang="en-US" altLang="zh-CN" sz="2400" dirty="0">
              <a:latin typeface="Times New Roman" pitchFamily="18" charset="0"/>
              <a:ea typeface="黑体" pitchFamily="49" charset="-122"/>
            </a:endParaRPr>
          </a:p>
          <a:p>
            <a:pPr lvl="1">
              <a:spcBef>
                <a:spcPct val="20000"/>
              </a:spcBef>
            </a:pPr>
            <a:endParaRPr lang="en-US" altLang="zh-CN" sz="2400" dirty="0">
              <a:latin typeface="Times New Roman" pitchFamily="18" charset="0"/>
              <a:ea typeface="黑体" pitchFamily="49" charset="-122"/>
            </a:endParaRPr>
          </a:p>
          <a:p>
            <a:pPr lvl="1">
              <a:spcBef>
                <a:spcPct val="20000"/>
              </a:spcBef>
            </a:pPr>
            <a:endParaRPr kumimoji="0" lang="zh-CN" altLang="en-US" sz="2400" b="0" i="0" u="none" strike="noStrike" kern="1200" cap="none" spc="0" normalizeH="0" baseline="0" noProof="0" dirty="0">
              <a:ln>
                <a:noFill/>
              </a:ln>
              <a:solidFill>
                <a:schemeClr val="tx1"/>
              </a:solidFill>
              <a:effectLst/>
              <a:uLnTx/>
              <a:uFillTx/>
              <a:latin typeface="Times New Roman" pitchFamily="18" charset="0"/>
              <a:ea typeface="黑体" pitchFamily="49" charset="-122"/>
            </a:endParaRPr>
          </a:p>
        </p:txBody>
      </p:sp>
      <p:sp>
        <p:nvSpPr>
          <p:cNvPr id="30" name="矩形 29"/>
          <p:cNvSpPr/>
          <p:nvPr/>
        </p:nvSpPr>
        <p:spPr>
          <a:xfrm>
            <a:off x="559238" y="2711834"/>
            <a:ext cx="8404651" cy="1904668"/>
          </a:xfrm>
          <a:prstGeom prst="rect">
            <a:avLst/>
          </a:prstGeom>
          <a:ln w="28575"/>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342900" indent="-342900" eaLnBrk="0" hangingPunct="0">
              <a:spcBef>
                <a:spcPct val="20000"/>
              </a:spcBef>
              <a:buBlip>
                <a:blip r:embed="rId4"/>
              </a:buBlip>
            </a:pPr>
            <a:r>
              <a:rPr lang="zh-CN" altLang="en-US" sz="2400" b="1" dirty="0" smtClean="0">
                <a:solidFill>
                  <a:srgbClr val="000000"/>
                </a:solidFill>
                <a:latin typeface="黑体" panose="02010609060101010101" pitchFamily="49" charset="-122"/>
                <a:ea typeface="黑体" panose="02010609060101010101" pitchFamily="49" charset="-122"/>
              </a:rPr>
              <a:t>引进</a:t>
            </a:r>
            <a:r>
              <a:rPr lang="zh-CN" altLang="en-US" sz="2400" b="1" dirty="0" smtClean="0">
                <a:solidFill>
                  <a:srgbClr val="FF0000"/>
                </a:solidFill>
                <a:latin typeface="黑体" panose="02010609060101010101" pitchFamily="49" charset="-122"/>
                <a:ea typeface="黑体" panose="02010609060101010101" pitchFamily="49" charset="-122"/>
              </a:rPr>
              <a:t>诺贝尔奖获得者</a:t>
            </a:r>
            <a:r>
              <a:rPr lang="en-US" altLang="zh-CN" sz="2400" b="1" dirty="0">
                <a:solidFill>
                  <a:srgbClr val="000000"/>
                </a:solidFill>
                <a:latin typeface="黑体" panose="02010609060101010101" pitchFamily="49" charset="-122"/>
              </a:rPr>
              <a:t>Albert </a:t>
            </a:r>
            <a:r>
              <a:rPr lang="en-US" altLang="zh-CN" sz="2400" b="1" dirty="0" err="1">
                <a:solidFill>
                  <a:srgbClr val="000000"/>
                </a:solidFill>
                <a:latin typeface="黑体" panose="02010609060101010101" pitchFamily="49" charset="-122"/>
              </a:rPr>
              <a:t>Fert</a:t>
            </a:r>
            <a:r>
              <a:rPr lang="en-US" altLang="zh-CN" sz="2400" b="1" dirty="0">
                <a:solidFill>
                  <a:srgbClr val="000000"/>
                </a:solidFill>
                <a:latin typeface="黑体" panose="02010609060101010101" pitchFamily="49" charset="-122"/>
              </a:rPr>
              <a:t> </a:t>
            </a:r>
            <a:r>
              <a:rPr lang="zh-CN" altLang="zh-CN" sz="2400" b="1" dirty="0" smtClean="0">
                <a:solidFill>
                  <a:srgbClr val="000000"/>
                </a:solidFill>
                <a:latin typeface="黑体" panose="02010609060101010101" pitchFamily="49" charset="-122"/>
              </a:rPr>
              <a:t>教授</a:t>
            </a:r>
            <a:r>
              <a:rPr lang="zh-CN" altLang="en-US" sz="2400" b="1" dirty="0" smtClean="0">
                <a:solidFill>
                  <a:srgbClr val="000000"/>
                </a:solidFill>
                <a:latin typeface="黑体" panose="02010609060101010101" pitchFamily="49" charset="-122"/>
              </a:rPr>
              <a:t>、数据库领域专家、</a:t>
            </a:r>
            <a:r>
              <a:rPr lang="zh-CN" altLang="en-US" sz="2400" b="1" dirty="0" smtClean="0">
                <a:solidFill>
                  <a:srgbClr val="FF0000"/>
                </a:solidFill>
                <a:latin typeface="黑体" panose="02010609060101010101" pitchFamily="49" charset="-122"/>
              </a:rPr>
              <a:t>千人计划</a:t>
            </a:r>
            <a:r>
              <a:rPr lang="zh-CN" altLang="en-US" sz="2400" b="1" dirty="0" smtClean="0">
                <a:solidFill>
                  <a:srgbClr val="000000"/>
                </a:solidFill>
                <a:latin typeface="黑体" panose="02010609060101010101" pitchFamily="49" charset="-122"/>
              </a:rPr>
              <a:t>樊文飞教授、</a:t>
            </a:r>
            <a:r>
              <a:rPr lang="zh-CN" altLang="en-US" sz="2400" b="1" dirty="0" smtClean="0">
                <a:solidFill>
                  <a:srgbClr val="FF0000"/>
                </a:solidFill>
                <a:latin typeface="黑体" panose="02010609060101010101" pitchFamily="49" charset="-122"/>
              </a:rPr>
              <a:t>千人计划</a:t>
            </a:r>
            <a:r>
              <a:rPr lang="zh-CN" altLang="en-US" sz="2400" b="1" dirty="0" smtClean="0">
                <a:solidFill>
                  <a:srgbClr val="000000"/>
                </a:solidFill>
                <a:latin typeface="黑体" panose="02010609060101010101" pitchFamily="49" charset="-122"/>
              </a:rPr>
              <a:t>徐洁教授等</a:t>
            </a:r>
            <a:r>
              <a:rPr lang="en-US" altLang="zh-CN" sz="2400" b="1" dirty="0" smtClean="0">
                <a:solidFill>
                  <a:srgbClr val="000000"/>
                </a:solidFill>
                <a:latin typeface="黑体" panose="02010609060101010101" pitchFamily="49" charset="-122"/>
              </a:rPr>
              <a:t>PI</a:t>
            </a:r>
            <a:r>
              <a:rPr lang="en-US" altLang="zh-CN" sz="2400" b="1" dirty="0" smtClean="0">
                <a:solidFill>
                  <a:srgbClr val="FF0000"/>
                </a:solidFill>
                <a:latin typeface="黑体" panose="02010609060101010101" pitchFamily="49" charset="-122"/>
              </a:rPr>
              <a:t>4</a:t>
            </a:r>
            <a:r>
              <a:rPr lang="zh-CN" altLang="en-US" sz="2400" b="1" dirty="0" smtClean="0">
                <a:solidFill>
                  <a:srgbClr val="000000"/>
                </a:solidFill>
                <a:latin typeface="黑体" panose="02010609060101010101" pitchFamily="49" charset="-122"/>
              </a:rPr>
              <a:t>名</a:t>
            </a:r>
            <a:endParaRPr lang="en-US" altLang="zh-CN" sz="2400" b="1" dirty="0" smtClean="0">
              <a:solidFill>
                <a:srgbClr val="000000"/>
              </a:solidFill>
              <a:latin typeface="黑体" panose="02010609060101010101" pitchFamily="49" charset="-122"/>
            </a:endParaRPr>
          </a:p>
          <a:p>
            <a:pPr marL="342900" indent="-342900" eaLnBrk="0" hangingPunct="0">
              <a:spcBef>
                <a:spcPct val="20000"/>
              </a:spcBef>
              <a:buBlip>
                <a:blip r:embed="rId4"/>
              </a:buBlip>
            </a:pPr>
            <a:r>
              <a:rPr lang="zh-CN" altLang="en-US" sz="2400" b="1" dirty="0" smtClean="0">
                <a:solidFill>
                  <a:srgbClr val="000000"/>
                </a:solidFill>
                <a:latin typeface="黑体" panose="02010609060101010101" pitchFamily="49" charset="-122"/>
                <a:ea typeface="黑体" panose="02010609060101010101" pitchFamily="49" charset="-122"/>
              </a:rPr>
              <a:t>英国、美国、法国、香港、加拿大等引进包括青千等全职科研骨干</a:t>
            </a:r>
            <a:r>
              <a:rPr lang="en-US" altLang="zh-CN" sz="2400" b="1" dirty="0" smtClean="0">
                <a:solidFill>
                  <a:srgbClr val="FF0000"/>
                </a:solidFill>
                <a:latin typeface="黑体" panose="02010609060101010101" pitchFamily="49" charset="-122"/>
                <a:ea typeface="黑体" panose="02010609060101010101" pitchFamily="49" charset="-122"/>
              </a:rPr>
              <a:t>20</a:t>
            </a:r>
            <a:r>
              <a:rPr lang="zh-CN" altLang="en-US" sz="2400" b="1" dirty="0" smtClean="0">
                <a:solidFill>
                  <a:srgbClr val="000000"/>
                </a:solidFill>
                <a:latin typeface="黑体" panose="02010609060101010101" pitchFamily="49" charset="-122"/>
                <a:ea typeface="黑体" panose="02010609060101010101" pitchFamily="49" charset="-122"/>
              </a:rPr>
              <a:t>名</a:t>
            </a:r>
            <a:r>
              <a:rPr lang="en-US" altLang="zh-CN" sz="2400" b="1" dirty="0" smtClean="0">
                <a:solidFill>
                  <a:srgbClr val="000000"/>
                </a:solidFill>
                <a:latin typeface="黑体" panose="02010609060101010101" pitchFamily="49" charset="-122"/>
                <a:ea typeface="黑体" panose="02010609060101010101" pitchFamily="49" charset="-122"/>
              </a:rPr>
              <a:t>,</a:t>
            </a:r>
            <a:r>
              <a:rPr lang="zh-CN" altLang="en-US" sz="2400" b="1" dirty="0" smtClean="0">
                <a:solidFill>
                  <a:srgbClr val="000000"/>
                </a:solidFill>
                <a:latin typeface="黑体" panose="02010609060101010101" pitchFamily="49" charset="-122"/>
                <a:ea typeface="黑体" panose="02010609060101010101" pitchFamily="49" charset="-122"/>
              </a:rPr>
              <a:t>海外知名教授兼职研究员 </a:t>
            </a:r>
            <a:r>
              <a:rPr lang="en-US" altLang="zh-CN" sz="2400" b="1" dirty="0" smtClean="0">
                <a:solidFill>
                  <a:srgbClr val="FF0000"/>
                </a:solidFill>
                <a:latin typeface="黑体" panose="02010609060101010101" pitchFamily="49" charset="-122"/>
                <a:ea typeface="黑体" panose="02010609060101010101" pitchFamily="49" charset="-122"/>
              </a:rPr>
              <a:t>7</a:t>
            </a:r>
            <a:r>
              <a:rPr lang="zh-CN" altLang="en-US" sz="2400" b="1" dirty="0" smtClean="0">
                <a:solidFill>
                  <a:srgbClr val="000000"/>
                </a:solidFill>
                <a:latin typeface="黑体" panose="02010609060101010101" pitchFamily="49" charset="-122"/>
                <a:ea typeface="黑体" panose="02010609060101010101" pitchFamily="49" charset="-122"/>
              </a:rPr>
              <a:t>名</a:t>
            </a:r>
            <a:r>
              <a:rPr lang="en-US" altLang="zh-CN" sz="2400" b="1" dirty="0" smtClean="0">
                <a:solidFill>
                  <a:srgbClr val="000000"/>
                </a:solidFill>
                <a:latin typeface="黑体" panose="02010609060101010101" pitchFamily="49" charset="-122"/>
                <a:ea typeface="黑体" panose="02010609060101010101" pitchFamily="49" charset="-122"/>
              </a:rPr>
              <a:t>.</a:t>
            </a:r>
          </a:p>
        </p:txBody>
      </p:sp>
      <p:sp>
        <p:nvSpPr>
          <p:cNvPr id="14" name="矩形 13"/>
          <p:cNvSpPr/>
          <p:nvPr/>
        </p:nvSpPr>
        <p:spPr>
          <a:xfrm>
            <a:off x="559239" y="966275"/>
            <a:ext cx="8404651" cy="1573725"/>
          </a:xfrm>
          <a:prstGeom prst="rect">
            <a:avLst/>
          </a:prstGeom>
          <a:ln w="28575">
            <a:solidFill>
              <a:schemeClr val="accent2"/>
            </a:solidFill>
          </a:ln>
        </p:spPr>
        <p:txBody>
          <a:bodyPr vert="horz" lIns="91440" tIns="45720" rIns="91440" bIns="45720" rtlCol="0">
            <a:normAutofit/>
          </a:bodyPr>
          <a:lstStyle/>
          <a:p>
            <a:pPr marL="342900" indent="-342900" eaLnBrk="0" hangingPunct="0">
              <a:spcBef>
                <a:spcPct val="20000"/>
              </a:spcBef>
              <a:buBlip>
                <a:blip r:embed="rId4"/>
              </a:buBlip>
            </a:pPr>
            <a:r>
              <a:rPr lang="zh-CN" altLang="en-US" sz="2400" b="1" dirty="0" smtClean="0">
                <a:solidFill>
                  <a:srgbClr val="000000"/>
                </a:solidFill>
                <a:latin typeface="黑体" panose="02010609060101010101" pitchFamily="49" charset="-122"/>
                <a:ea typeface="黑体" panose="02010609060101010101" pitchFamily="49" charset="-122"/>
              </a:rPr>
              <a:t>引进</a:t>
            </a:r>
            <a:r>
              <a:rPr lang="zh-CN" altLang="en-US" sz="2400" b="1" dirty="0">
                <a:solidFill>
                  <a:srgbClr val="000000"/>
                </a:solidFill>
                <a:latin typeface="黑体" panose="02010609060101010101" pitchFamily="49" charset="-122"/>
                <a:ea typeface="黑体" panose="02010609060101010101" pitchFamily="49" charset="-122"/>
              </a:rPr>
              <a:t>国外人才、</a:t>
            </a:r>
            <a:r>
              <a:rPr lang="zh-CN" altLang="zh-CN" sz="2400" b="1" dirty="0">
                <a:solidFill>
                  <a:srgbClr val="000000"/>
                </a:solidFill>
                <a:latin typeface="黑体" panose="02010609060101010101" pitchFamily="49" charset="-122"/>
                <a:ea typeface="黑体" panose="02010609060101010101" pitchFamily="49" charset="-122"/>
              </a:rPr>
              <a:t>整合校内资源，联合</a:t>
            </a:r>
            <a:r>
              <a:rPr lang="zh-CN" altLang="zh-CN" sz="2400" b="1" dirty="0">
                <a:solidFill>
                  <a:srgbClr val="FF0000"/>
                </a:solidFill>
                <a:latin typeface="黑体" panose="02010609060101010101" pitchFamily="49" charset="-122"/>
                <a:ea typeface="黑体" panose="02010609060101010101" pitchFamily="49" charset="-122"/>
              </a:rPr>
              <a:t>计算机学院、交通学院、经济管理学院、电子信息学院、数学学院、物理学院</a:t>
            </a:r>
            <a:r>
              <a:rPr lang="zh-CN" altLang="zh-CN" sz="2400" b="1" dirty="0">
                <a:solidFill>
                  <a:srgbClr val="000000"/>
                </a:solidFill>
                <a:latin typeface="黑体" panose="02010609060101010101" pitchFamily="49" charset="-122"/>
                <a:ea typeface="黑体" panose="02010609060101010101" pitchFamily="49" charset="-122"/>
              </a:rPr>
              <a:t>等各学院的</a:t>
            </a:r>
            <a:r>
              <a:rPr lang="zh-CN" altLang="zh-CN" sz="2400" b="1" dirty="0" smtClean="0">
                <a:solidFill>
                  <a:srgbClr val="000000"/>
                </a:solidFill>
                <a:latin typeface="黑体" panose="02010609060101010101" pitchFamily="49" charset="-122"/>
                <a:ea typeface="黑体" panose="02010609060101010101" pitchFamily="49" charset="-122"/>
              </a:rPr>
              <a:t>优秀人才</a:t>
            </a:r>
            <a:r>
              <a:rPr lang="zh-CN" altLang="zh-CN" sz="2400" b="1" dirty="0">
                <a:solidFill>
                  <a:srgbClr val="000000"/>
                </a:solidFill>
                <a:latin typeface="黑体" panose="02010609060101010101" pitchFamily="49" charset="-122"/>
                <a:ea typeface="黑体" panose="02010609060101010101" pitchFamily="49" charset="-122"/>
              </a:rPr>
              <a:t>，构建了多个联合研究团队，</a:t>
            </a:r>
            <a:r>
              <a:rPr lang="zh-CN" altLang="en-US" sz="2400" b="1" dirty="0" smtClean="0">
                <a:solidFill>
                  <a:srgbClr val="000000"/>
                </a:solidFill>
                <a:latin typeface="黑体" panose="02010609060101010101" pitchFamily="49" charset="-122"/>
                <a:ea typeface="黑体" panose="02010609060101010101" pitchFamily="49" charset="-122"/>
              </a:rPr>
              <a:t>组成</a:t>
            </a:r>
            <a:r>
              <a:rPr lang="en-US" altLang="zh-CN" sz="2400" b="1" dirty="0" smtClean="0">
                <a:solidFill>
                  <a:srgbClr val="FF0000"/>
                </a:solidFill>
                <a:latin typeface="黑体" panose="02010609060101010101" pitchFamily="49" charset="-122"/>
                <a:ea typeface="黑体" panose="02010609060101010101" pitchFamily="49" charset="-122"/>
              </a:rPr>
              <a:t>79</a:t>
            </a:r>
            <a:r>
              <a:rPr lang="zh-CN" altLang="en-US" sz="2400" b="1" dirty="0" smtClean="0">
                <a:solidFill>
                  <a:srgbClr val="000000"/>
                </a:solidFill>
                <a:latin typeface="黑体" panose="02010609060101010101" pitchFamily="49" charset="-122"/>
                <a:ea typeface="黑体" panose="02010609060101010101" pitchFamily="49" charset="-122"/>
              </a:rPr>
              <a:t>人核心研究团队。</a:t>
            </a:r>
            <a:endParaRPr lang="zh-CN" altLang="en-US" sz="2400" b="1" dirty="0">
              <a:solidFill>
                <a:srgbClr val="000000"/>
              </a:solidFill>
              <a:latin typeface="黑体" panose="02010609060101010101" pitchFamily="49" charset="-122"/>
              <a:ea typeface="黑体" panose="02010609060101010101" pitchFamily="49" charset="-122"/>
            </a:endParaRPr>
          </a:p>
        </p:txBody>
      </p:sp>
      <p:sp>
        <p:nvSpPr>
          <p:cNvPr id="13" name="文本框 12"/>
          <p:cNvSpPr txBox="1"/>
          <p:nvPr/>
        </p:nvSpPr>
        <p:spPr>
          <a:xfrm>
            <a:off x="221727" y="1117601"/>
            <a:ext cx="461665" cy="1201967"/>
          </a:xfrm>
          <a:prstGeom prst="rect">
            <a:avLst/>
          </a:prstGeom>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vert="eaVert" wrap="square" rtlCol="0">
            <a:spAutoFit/>
          </a:bodyPr>
          <a:lstStyle/>
          <a:p>
            <a:r>
              <a:rPr lang="zh-CN" altLang="en-US" b="1" dirty="0" smtClean="0">
                <a:solidFill>
                  <a:schemeClr val="bg1"/>
                </a:solidFill>
              </a:rPr>
              <a:t> 引育结合</a:t>
            </a:r>
            <a:endParaRPr lang="zh-CN" altLang="en-US" b="1" dirty="0">
              <a:solidFill>
                <a:schemeClr val="bg1"/>
              </a:solidFill>
            </a:endParaRPr>
          </a:p>
        </p:txBody>
      </p:sp>
      <p:sp>
        <p:nvSpPr>
          <p:cNvPr id="16" name="矩形 15"/>
          <p:cNvSpPr/>
          <p:nvPr/>
        </p:nvSpPr>
        <p:spPr>
          <a:xfrm>
            <a:off x="559239" y="4743536"/>
            <a:ext cx="8404651" cy="1572307"/>
          </a:xfrm>
          <a:prstGeom prst="rect">
            <a:avLst/>
          </a:prstGeom>
          <a:ln w="28575">
            <a:solidFill>
              <a:schemeClr val="accent6">
                <a:lumMod val="75000"/>
              </a:schemeClr>
            </a:solidFill>
          </a:ln>
        </p:spPr>
        <p:txBody>
          <a:bodyPr vert="horz" lIns="91440" tIns="45720" rIns="91440" bIns="45720" rtlCol="0">
            <a:normAutofit fontScale="92500" lnSpcReduction="10000"/>
          </a:bodyPr>
          <a:lstStyle/>
          <a:p>
            <a:pPr marL="342900" indent="-342900" eaLnBrk="0" hangingPunct="0">
              <a:spcBef>
                <a:spcPct val="20000"/>
              </a:spcBef>
              <a:buBlip>
                <a:blip r:embed="rId4"/>
              </a:buBlip>
            </a:pPr>
            <a:r>
              <a:rPr lang="zh-CN" altLang="zh-CN" sz="2400" b="1" dirty="0"/>
              <a:t>数据科学与计算</a:t>
            </a:r>
            <a:r>
              <a:rPr lang="zh-CN" altLang="zh-CN" sz="2400" b="1" dirty="0" smtClean="0"/>
              <a:t>智能</a:t>
            </a:r>
            <a:r>
              <a:rPr lang="zh-CN" altLang="en-US" sz="2400" b="1" dirty="0" smtClean="0"/>
              <a:t>方向：</a:t>
            </a:r>
            <a:r>
              <a:rPr lang="en-US" altLang="zh-CN" sz="2400" b="1" dirty="0" smtClean="0">
                <a:solidFill>
                  <a:srgbClr val="FF0000"/>
                </a:solidFill>
              </a:rPr>
              <a:t>23</a:t>
            </a:r>
            <a:r>
              <a:rPr lang="zh-CN" altLang="en-US" sz="2400" b="1" dirty="0" smtClean="0"/>
              <a:t>人</a:t>
            </a:r>
            <a:r>
              <a:rPr lang="en-US" altLang="zh-CN" sz="2400" b="1" dirty="0" smtClean="0"/>
              <a:t>,</a:t>
            </a:r>
            <a:r>
              <a:rPr lang="zh-CN" altLang="en-US" sz="2400" b="1" dirty="0" smtClean="0"/>
              <a:t>千人</a:t>
            </a:r>
            <a:r>
              <a:rPr lang="en-US" altLang="zh-CN" sz="2400" b="1" dirty="0" smtClean="0">
                <a:solidFill>
                  <a:srgbClr val="FF0000"/>
                </a:solidFill>
              </a:rPr>
              <a:t>1</a:t>
            </a:r>
            <a:r>
              <a:rPr lang="en-US" altLang="zh-CN" sz="2400" b="1" dirty="0" smtClean="0"/>
              <a:t>,</a:t>
            </a:r>
            <a:r>
              <a:rPr lang="zh-CN" altLang="en-US" sz="2400" b="1" dirty="0" smtClean="0"/>
              <a:t>青千</a:t>
            </a:r>
            <a:r>
              <a:rPr lang="en-US" altLang="zh-CN" sz="2400" b="1" dirty="0" smtClean="0">
                <a:solidFill>
                  <a:srgbClr val="FF0000"/>
                </a:solidFill>
              </a:rPr>
              <a:t>2</a:t>
            </a:r>
            <a:r>
              <a:rPr lang="en-US" altLang="zh-CN" sz="2400" b="1" dirty="0" smtClean="0"/>
              <a:t>,</a:t>
            </a:r>
            <a:r>
              <a:rPr lang="zh-CN" altLang="en-US" sz="2400" b="1" dirty="0" smtClean="0"/>
              <a:t>优青</a:t>
            </a:r>
            <a:r>
              <a:rPr lang="en-US" altLang="zh-CN" sz="2400" b="1" dirty="0" smtClean="0">
                <a:solidFill>
                  <a:srgbClr val="FF0000"/>
                </a:solidFill>
              </a:rPr>
              <a:t>1</a:t>
            </a:r>
            <a:r>
              <a:rPr lang="en-US" altLang="zh-CN" sz="2400" b="1" dirty="0" smtClean="0"/>
              <a:t>,</a:t>
            </a:r>
            <a:r>
              <a:rPr lang="zh-CN" altLang="en-US" sz="2400" b="1" dirty="0" smtClean="0"/>
              <a:t>卓百</a:t>
            </a:r>
            <a:r>
              <a:rPr lang="en-US" altLang="zh-CN" sz="2400" b="1" dirty="0" smtClean="0">
                <a:solidFill>
                  <a:srgbClr val="FF0000"/>
                </a:solidFill>
              </a:rPr>
              <a:t>1</a:t>
            </a:r>
          </a:p>
          <a:p>
            <a:pPr marL="342900" indent="-342900" eaLnBrk="0" hangingPunct="0">
              <a:spcBef>
                <a:spcPct val="20000"/>
              </a:spcBef>
              <a:buBlip>
                <a:blip r:embed="rId4"/>
              </a:buBlip>
            </a:pPr>
            <a:r>
              <a:rPr lang="zh-CN" altLang="en-US" sz="2400" b="1" dirty="0" smtClean="0"/>
              <a:t>新型计算与系统方向：</a:t>
            </a:r>
            <a:r>
              <a:rPr lang="en-US" altLang="zh-CN" sz="2400" b="1" dirty="0" smtClean="0">
                <a:solidFill>
                  <a:srgbClr val="FF0000"/>
                </a:solidFill>
              </a:rPr>
              <a:t>24</a:t>
            </a:r>
            <a:r>
              <a:rPr lang="zh-CN" altLang="en-US" sz="2400" b="1" dirty="0" smtClean="0"/>
              <a:t>人</a:t>
            </a:r>
            <a:r>
              <a:rPr lang="en-US" altLang="zh-CN" sz="2400" b="1" dirty="0" smtClean="0"/>
              <a:t>,</a:t>
            </a:r>
            <a:r>
              <a:rPr lang="zh-CN" altLang="en-US" sz="2400" b="1" dirty="0" smtClean="0"/>
              <a:t>诺贝尔奖</a:t>
            </a:r>
            <a:r>
              <a:rPr lang="en-US" altLang="zh-CN" sz="2400" b="1" dirty="0" smtClean="0">
                <a:solidFill>
                  <a:srgbClr val="FF0000"/>
                </a:solidFill>
              </a:rPr>
              <a:t>1,</a:t>
            </a:r>
            <a:r>
              <a:rPr lang="zh-CN" altLang="en-US" sz="2400" b="1" dirty="0" smtClean="0"/>
              <a:t>千人</a:t>
            </a:r>
            <a:r>
              <a:rPr lang="en-US" altLang="zh-CN" sz="2400" b="1" dirty="0" smtClean="0">
                <a:solidFill>
                  <a:srgbClr val="FF0000"/>
                </a:solidFill>
              </a:rPr>
              <a:t>1</a:t>
            </a:r>
            <a:r>
              <a:rPr lang="en-US" altLang="zh-CN" sz="2400" b="1" dirty="0" smtClean="0"/>
              <a:t>,</a:t>
            </a:r>
            <a:r>
              <a:rPr lang="zh-CN" altLang="en-US" sz="2400" b="1" dirty="0" smtClean="0"/>
              <a:t>青千</a:t>
            </a:r>
            <a:r>
              <a:rPr lang="en-US" altLang="zh-CN" sz="2400" b="1" dirty="0" smtClean="0">
                <a:solidFill>
                  <a:srgbClr val="FF0000"/>
                </a:solidFill>
              </a:rPr>
              <a:t>2</a:t>
            </a:r>
            <a:r>
              <a:rPr lang="en-US" altLang="zh-CN" sz="2400" b="1" dirty="0" smtClean="0"/>
              <a:t>,</a:t>
            </a:r>
            <a:r>
              <a:rPr lang="zh-CN" altLang="en-US" sz="2400" b="1" dirty="0" smtClean="0"/>
              <a:t>卓百</a:t>
            </a:r>
            <a:r>
              <a:rPr lang="en-US" altLang="zh-CN" sz="2400" b="1" dirty="0" smtClean="0">
                <a:solidFill>
                  <a:srgbClr val="FF0000"/>
                </a:solidFill>
              </a:rPr>
              <a:t>3</a:t>
            </a:r>
          </a:p>
          <a:p>
            <a:pPr marL="342900" indent="-342900" eaLnBrk="0" hangingPunct="0">
              <a:spcBef>
                <a:spcPct val="20000"/>
              </a:spcBef>
              <a:buBlip>
                <a:blip r:embed="rId4"/>
              </a:buBlip>
            </a:pPr>
            <a:r>
              <a:rPr lang="zh-CN" altLang="zh-CN" sz="2400" b="1" dirty="0"/>
              <a:t>脑认知与</a:t>
            </a:r>
            <a:r>
              <a:rPr lang="zh-CN" altLang="zh-CN" sz="2400" b="1" dirty="0" smtClean="0"/>
              <a:t>仿真</a:t>
            </a:r>
            <a:r>
              <a:rPr lang="zh-CN" altLang="en-US" sz="2400" b="1" dirty="0" smtClean="0"/>
              <a:t>方向：</a:t>
            </a:r>
            <a:r>
              <a:rPr lang="en-US" altLang="zh-CN" sz="2400" b="1" dirty="0" smtClean="0">
                <a:solidFill>
                  <a:srgbClr val="FF0000"/>
                </a:solidFill>
              </a:rPr>
              <a:t>13</a:t>
            </a:r>
            <a:r>
              <a:rPr lang="zh-CN" altLang="en-US" sz="2400" b="1" dirty="0" smtClean="0"/>
              <a:t>人</a:t>
            </a:r>
            <a:r>
              <a:rPr lang="en-US" altLang="zh-CN" sz="2400" b="1" dirty="0" smtClean="0"/>
              <a:t>,</a:t>
            </a:r>
            <a:r>
              <a:rPr lang="zh-CN" altLang="en-US" sz="2400" b="1" dirty="0" smtClean="0"/>
              <a:t>杰青</a:t>
            </a:r>
            <a:r>
              <a:rPr lang="en-US" altLang="zh-CN" sz="2400" b="1" dirty="0" smtClean="0">
                <a:solidFill>
                  <a:srgbClr val="FF0000"/>
                </a:solidFill>
              </a:rPr>
              <a:t>2</a:t>
            </a:r>
            <a:r>
              <a:rPr lang="en-US" altLang="zh-CN" sz="2400" b="1" dirty="0" smtClean="0"/>
              <a:t>,</a:t>
            </a:r>
            <a:r>
              <a:rPr lang="zh-CN" altLang="en-US" sz="2400" b="1" dirty="0" smtClean="0"/>
              <a:t>优青（青年长江）</a:t>
            </a:r>
            <a:r>
              <a:rPr lang="en-US" altLang="zh-CN" sz="2400" b="1" dirty="0" smtClean="0">
                <a:solidFill>
                  <a:srgbClr val="FF0000"/>
                </a:solidFill>
              </a:rPr>
              <a:t>1</a:t>
            </a:r>
            <a:r>
              <a:rPr lang="en-US" altLang="zh-CN" sz="2400" b="1" dirty="0" smtClean="0"/>
              <a:t> ,</a:t>
            </a:r>
            <a:r>
              <a:rPr lang="zh-CN" altLang="en-US" sz="2400" b="1" dirty="0" smtClean="0"/>
              <a:t>卓百</a:t>
            </a:r>
            <a:r>
              <a:rPr lang="en-US" altLang="zh-CN" sz="2400" b="1" dirty="0" smtClean="0">
                <a:solidFill>
                  <a:srgbClr val="FF0000"/>
                </a:solidFill>
              </a:rPr>
              <a:t>1</a:t>
            </a:r>
          </a:p>
          <a:p>
            <a:pPr marL="342900" indent="-342900" eaLnBrk="0" hangingPunct="0">
              <a:spcBef>
                <a:spcPct val="20000"/>
              </a:spcBef>
              <a:buBlip>
                <a:blip r:embed="rId4"/>
              </a:buBlip>
            </a:pPr>
            <a:r>
              <a:rPr lang="zh-CN" altLang="zh-CN" sz="2400" b="1" dirty="0"/>
              <a:t>数据工程与脑机</a:t>
            </a:r>
            <a:r>
              <a:rPr lang="zh-CN" altLang="zh-CN" sz="2400" b="1" dirty="0" smtClean="0"/>
              <a:t>技术</a:t>
            </a:r>
            <a:r>
              <a:rPr lang="zh-CN" altLang="en-US" sz="2400" b="1" dirty="0" smtClean="0"/>
              <a:t>方向：</a:t>
            </a:r>
            <a:r>
              <a:rPr lang="en-US" altLang="zh-CN" sz="2400" b="1" dirty="0" smtClean="0">
                <a:solidFill>
                  <a:srgbClr val="FF0000"/>
                </a:solidFill>
              </a:rPr>
              <a:t>19</a:t>
            </a:r>
            <a:r>
              <a:rPr lang="zh-CN" altLang="en-US" sz="2400" b="1" dirty="0" smtClean="0"/>
              <a:t>人</a:t>
            </a:r>
            <a:r>
              <a:rPr lang="en-US" altLang="zh-CN" sz="2400" b="1" dirty="0" smtClean="0"/>
              <a:t>,</a:t>
            </a:r>
            <a:r>
              <a:rPr lang="zh-CN" altLang="en-US" sz="2400" b="1" dirty="0" smtClean="0"/>
              <a:t>千人</a:t>
            </a:r>
            <a:r>
              <a:rPr lang="en-US" altLang="zh-CN" sz="2400" b="1" dirty="0" smtClean="0">
                <a:solidFill>
                  <a:srgbClr val="FF0000"/>
                </a:solidFill>
              </a:rPr>
              <a:t>1</a:t>
            </a:r>
            <a:r>
              <a:rPr lang="en-US" altLang="zh-CN" sz="2400" b="1" dirty="0" smtClean="0"/>
              <a:t>,</a:t>
            </a:r>
            <a:r>
              <a:rPr lang="zh-CN" altLang="en-US" sz="2400" b="1" dirty="0" smtClean="0"/>
              <a:t>长江</a:t>
            </a:r>
            <a:r>
              <a:rPr lang="en-US" altLang="zh-CN" sz="2400" b="1" dirty="0" smtClean="0">
                <a:solidFill>
                  <a:srgbClr val="FF0000"/>
                </a:solidFill>
              </a:rPr>
              <a:t>1</a:t>
            </a:r>
            <a:r>
              <a:rPr lang="en-US" altLang="zh-CN" sz="2400" b="1" dirty="0" smtClean="0"/>
              <a:t>,</a:t>
            </a:r>
            <a:r>
              <a:rPr lang="zh-CN" altLang="en-US" sz="2400" b="1" dirty="0" smtClean="0"/>
              <a:t>青千</a:t>
            </a:r>
            <a:r>
              <a:rPr lang="en-US" altLang="zh-CN" sz="2400" b="1" dirty="0" smtClean="0">
                <a:solidFill>
                  <a:srgbClr val="FF0000"/>
                </a:solidFill>
              </a:rPr>
              <a:t>1</a:t>
            </a:r>
            <a:r>
              <a:rPr lang="en-US" altLang="zh-CN" sz="2400" b="1" dirty="0" smtClean="0"/>
              <a:t>,</a:t>
            </a:r>
            <a:r>
              <a:rPr lang="zh-CN" altLang="en-US" sz="2400" b="1" dirty="0" smtClean="0"/>
              <a:t>卓百</a:t>
            </a:r>
            <a:r>
              <a:rPr lang="en-US" altLang="zh-CN" sz="2400" b="1" dirty="0" smtClean="0">
                <a:solidFill>
                  <a:srgbClr val="FF0000"/>
                </a:solidFill>
              </a:rPr>
              <a:t>2.</a:t>
            </a:r>
          </a:p>
        </p:txBody>
      </p:sp>
      <p:sp>
        <p:nvSpPr>
          <p:cNvPr id="17" name="文本框 16"/>
          <p:cNvSpPr txBox="1"/>
          <p:nvPr/>
        </p:nvSpPr>
        <p:spPr>
          <a:xfrm>
            <a:off x="221725" y="2944060"/>
            <a:ext cx="461665" cy="1477873"/>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eaVert" wrap="square" rtlCol="0">
            <a:spAutoFit/>
          </a:bodyPr>
          <a:lstStyle/>
          <a:p>
            <a:r>
              <a:rPr lang="zh-CN" altLang="en-US" b="1" dirty="0" smtClean="0">
                <a:solidFill>
                  <a:schemeClr val="bg1"/>
                </a:solidFill>
              </a:rPr>
              <a:t>   海外专家     </a:t>
            </a:r>
            <a:endParaRPr lang="zh-CN" altLang="en-US" b="1" dirty="0">
              <a:solidFill>
                <a:schemeClr val="bg1"/>
              </a:solidFill>
            </a:endParaRPr>
          </a:p>
        </p:txBody>
      </p:sp>
      <p:sp>
        <p:nvSpPr>
          <p:cNvPr id="20" name="文本框 19"/>
          <p:cNvSpPr txBox="1"/>
          <p:nvPr/>
        </p:nvSpPr>
        <p:spPr>
          <a:xfrm>
            <a:off x="221727" y="4957028"/>
            <a:ext cx="461665" cy="1201967"/>
          </a:xfrm>
          <a:prstGeom prst="rect">
            <a:avLst/>
          </a:prstGeom>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vert="eaVert" wrap="square" rtlCol="0">
            <a:spAutoFit/>
          </a:bodyPr>
          <a:lstStyle/>
          <a:p>
            <a:r>
              <a:rPr lang="zh-CN" altLang="en-US" b="1" dirty="0" smtClean="0">
                <a:solidFill>
                  <a:schemeClr val="bg1"/>
                </a:solidFill>
              </a:rPr>
              <a:t> 科研团队</a:t>
            </a:r>
            <a:endParaRPr lang="zh-CN" altLang="en-US" b="1" dirty="0">
              <a:solidFill>
                <a:schemeClr val="bg1"/>
              </a:solidFill>
            </a:endParaRPr>
          </a:p>
        </p:txBody>
      </p:sp>
    </p:spTree>
    <p:extLst>
      <p:ext uri="{BB962C8B-B14F-4D97-AF65-F5344CB8AC3E}">
        <p14:creationId xmlns="" xmlns:p14="http://schemas.microsoft.com/office/powerpoint/2010/main" val="29426835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idx="13"/>
          </p:nvPr>
        </p:nvSpPr>
        <p:spPr/>
        <p:txBody>
          <a:bodyPr/>
          <a:lstStyle/>
          <a:p>
            <a:r>
              <a:rPr lang="zh-CN" altLang="en-US" dirty="0" smtClean="0"/>
              <a:t>研究进展</a:t>
            </a:r>
            <a:endParaRPr lang="zh-CN" altLang="en-US" dirty="0"/>
          </a:p>
        </p:txBody>
      </p:sp>
      <p:sp>
        <p:nvSpPr>
          <p:cNvPr id="13" name="文本占位符 12"/>
          <p:cNvSpPr>
            <a:spLocks noGrp="1"/>
          </p:cNvSpPr>
          <p:nvPr>
            <p:ph type="body" sz="quarter" idx="14"/>
          </p:nvPr>
        </p:nvSpPr>
        <p:spPr/>
        <p:txBody>
          <a:bodyPr/>
          <a:lstStyle/>
          <a:p>
            <a:r>
              <a:rPr lang="en-US" altLang="zh-CN" dirty="0" smtClean="0">
                <a:solidFill>
                  <a:schemeClr val="bg1"/>
                </a:solidFill>
              </a:rPr>
              <a:t>2</a:t>
            </a:r>
            <a:endParaRPr lang="zh-CN" altLang="en-US" dirty="0">
              <a:solidFill>
                <a:schemeClr val="bg1"/>
              </a:solidFill>
            </a:endParaRPr>
          </a:p>
        </p:txBody>
      </p:sp>
    </p:spTree>
    <p:extLst>
      <p:ext uri="{BB962C8B-B14F-4D97-AF65-F5344CB8AC3E}">
        <p14:creationId xmlns="" xmlns:p14="http://schemas.microsoft.com/office/powerpoint/2010/main" val="1352462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7147159" y="11072"/>
            <a:ext cx="1879518" cy="1366496"/>
          </a:xfrm>
          <a:prstGeom prst="rect">
            <a:avLst/>
          </a:prstGeom>
        </p:spPr>
      </p:pic>
      <p:sp>
        <p:nvSpPr>
          <p:cNvPr id="6" name="标题 5"/>
          <p:cNvSpPr>
            <a:spLocks noGrp="1"/>
          </p:cNvSpPr>
          <p:nvPr>
            <p:ph type="title"/>
          </p:nvPr>
        </p:nvSpPr>
        <p:spPr/>
        <p:txBody>
          <a:bodyPr>
            <a:normAutofit fontScale="90000"/>
          </a:bodyPr>
          <a:lstStyle/>
          <a:p>
            <a:r>
              <a:rPr lang="zh-CN" altLang="en-US" dirty="0" smtClean="0">
                <a:solidFill>
                  <a:schemeClr val="tx2"/>
                </a:solidFill>
              </a:rPr>
              <a:t>重大科研项目</a:t>
            </a:r>
            <a:endParaRPr lang="zh-CN" altLang="en-US" dirty="0">
              <a:solidFill>
                <a:schemeClr val="tx2"/>
              </a:solidFill>
            </a:endParaRPr>
          </a:p>
        </p:txBody>
      </p:sp>
      <p:sp>
        <p:nvSpPr>
          <p:cNvPr id="12" name="矩形 11"/>
          <p:cNvSpPr/>
          <p:nvPr/>
        </p:nvSpPr>
        <p:spPr>
          <a:xfrm>
            <a:off x="0" y="443542"/>
            <a:ext cx="9143999" cy="5863144"/>
          </a:xfrm>
          <a:prstGeom prst="rect">
            <a:avLst/>
          </a:prstGeom>
        </p:spPr>
        <p:txBody>
          <a:bodyPr wrap="square">
            <a:spAutoFit/>
          </a:bodyPr>
          <a:lstStyle/>
          <a:p>
            <a:pPr marL="342900" lvl="0" indent="-342900" algn="just">
              <a:lnSpc>
                <a:spcPct val="150000"/>
              </a:lnSpc>
              <a:spcAft>
                <a:spcPts val="0"/>
              </a:spcAft>
              <a:buFont typeface="Arial" panose="020B0604020202020204" pitchFamily="34" charset="0"/>
              <a:buChar char="•"/>
            </a:pPr>
            <a:r>
              <a:rPr lang="zh-CN" altLang="en-US" sz="2800" kern="100" dirty="0" smtClean="0">
                <a:solidFill>
                  <a:schemeClr val="tx2"/>
                </a:solidFill>
                <a:latin typeface="+mj-ea"/>
                <a:ea typeface="+mj-ea"/>
              </a:rPr>
              <a:t>在研</a:t>
            </a:r>
            <a:endParaRPr lang="en-US" altLang="zh-CN" sz="2800" kern="100" dirty="0" smtClean="0">
              <a:solidFill>
                <a:schemeClr val="tx2"/>
              </a:solidFill>
              <a:latin typeface="+mj-ea"/>
              <a:ea typeface="+mj-ea"/>
            </a:endParaRPr>
          </a:p>
          <a:p>
            <a:pPr marL="342900" indent="-342900" algn="just">
              <a:lnSpc>
                <a:spcPct val="150000"/>
              </a:lnSpc>
              <a:buFont typeface="Arial" panose="020B0604020202020204" pitchFamily="34" charset="0"/>
              <a:buChar char="•"/>
            </a:pPr>
            <a:r>
              <a:rPr lang="zh-CN" altLang="en-US" kern="100" dirty="0">
                <a:solidFill>
                  <a:schemeClr val="tx2"/>
                </a:solidFill>
                <a:latin typeface="+mj-ea"/>
                <a:ea typeface="+mj-ea"/>
              </a:rPr>
              <a:t>怀进</a:t>
            </a:r>
            <a:r>
              <a:rPr lang="zh-CN" altLang="en-US" kern="100" dirty="0" smtClean="0">
                <a:solidFill>
                  <a:schemeClr val="tx2"/>
                </a:solidFill>
                <a:latin typeface="+mj-ea"/>
                <a:ea typeface="+mj-ea"/>
              </a:rPr>
              <a:t>鹏教授：</a:t>
            </a:r>
            <a:r>
              <a:rPr lang="en-US" altLang="zh-CN" kern="100" dirty="0" smtClean="0">
                <a:solidFill>
                  <a:schemeClr val="tx2"/>
                </a:solidFill>
                <a:latin typeface="+mj-ea"/>
                <a:ea typeface="+mj-ea"/>
              </a:rPr>
              <a:t>973</a:t>
            </a:r>
            <a:r>
              <a:rPr lang="zh-CN" altLang="en-US" kern="100" dirty="0" smtClean="0">
                <a:solidFill>
                  <a:schemeClr val="tx2"/>
                </a:solidFill>
                <a:latin typeface="+mj-ea"/>
                <a:ea typeface="+mj-ea"/>
              </a:rPr>
              <a:t>项目</a:t>
            </a:r>
            <a:r>
              <a:rPr lang="en-US" altLang="zh-CN" kern="100" dirty="0" smtClean="0">
                <a:solidFill>
                  <a:schemeClr val="tx2"/>
                </a:solidFill>
                <a:latin typeface="+mj-ea"/>
                <a:ea typeface="+mj-ea"/>
              </a:rPr>
              <a:t>-</a:t>
            </a:r>
            <a:r>
              <a:rPr lang="zh-CN" altLang="zh-CN" dirty="0" smtClean="0">
                <a:solidFill>
                  <a:schemeClr val="tx2"/>
                </a:solidFill>
              </a:rPr>
              <a:t>网络</a:t>
            </a:r>
            <a:r>
              <a:rPr lang="zh-CN" altLang="zh-CN" dirty="0">
                <a:solidFill>
                  <a:schemeClr val="tx2"/>
                </a:solidFill>
              </a:rPr>
              <a:t>空间大数据计算理论</a:t>
            </a:r>
            <a:endParaRPr lang="en-US" altLang="zh-CN" kern="100" dirty="0" smtClean="0">
              <a:solidFill>
                <a:schemeClr val="tx2"/>
              </a:solidFill>
              <a:latin typeface="+mj-ea"/>
              <a:ea typeface="+mj-ea"/>
            </a:endParaRPr>
          </a:p>
          <a:p>
            <a:pPr marL="342900" indent="-342900" algn="just">
              <a:lnSpc>
                <a:spcPct val="150000"/>
              </a:lnSpc>
              <a:buFont typeface="Arial" panose="020B0604020202020204" pitchFamily="34" charset="0"/>
              <a:buChar char="•"/>
            </a:pPr>
            <a:r>
              <a:rPr lang="zh-CN" altLang="en-US" kern="100" dirty="0" smtClean="0">
                <a:solidFill>
                  <a:schemeClr val="tx2"/>
                </a:solidFill>
                <a:latin typeface="+mj-ea"/>
                <a:ea typeface="+mj-ea"/>
              </a:rPr>
              <a:t>刘旭东教授：</a:t>
            </a:r>
            <a:r>
              <a:rPr lang="en-US" altLang="zh-CN" kern="100" dirty="0" smtClean="0">
                <a:solidFill>
                  <a:schemeClr val="tx2"/>
                </a:solidFill>
                <a:latin typeface="+mj-ea"/>
                <a:ea typeface="+mj-ea"/>
              </a:rPr>
              <a:t>863</a:t>
            </a:r>
            <a:r>
              <a:rPr lang="zh-CN" altLang="en-US" kern="100" dirty="0" smtClean="0">
                <a:solidFill>
                  <a:schemeClr val="tx2"/>
                </a:solidFill>
                <a:latin typeface="+mj-ea"/>
                <a:ea typeface="+mj-ea"/>
              </a:rPr>
              <a:t>重点</a:t>
            </a:r>
            <a:r>
              <a:rPr lang="en-US" altLang="zh-CN" kern="100" dirty="0" smtClean="0">
                <a:solidFill>
                  <a:schemeClr val="tx2"/>
                </a:solidFill>
                <a:latin typeface="+mj-ea"/>
                <a:ea typeface="+mj-ea"/>
              </a:rPr>
              <a:t>-</a:t>
            </a:r>
            <a:endParaRPr lang="en-US" altLang="zh-CN" kern="100" dirty="0">
              <a:solidFill>
                <a:schemeClr val="tx2"/>
              </a:solidFill>
              <a:latin typeface="+mj-ea"/>
              <a:ea typeface="+mj-ea"/>
            </a:endParaRPr>
          </a:p>
          <a:p>
            <a:pPr marL="342900" indent="-342900" algn="just">
              <a:lnSpc>
                <a:spcPct val="150000"/>
              </a:lnSpc>
              <a:buFont typeface="Arial" panose="020B0604020202020204" pitchFamily="34" charset="0"/>
              <a:buChar char="•"/>
            </a:pPr>
            <a:r>
              <a:rPr lang="zh-CN" altLang="en-US" kern="100" dirty="0" smtClean="0">
                <a:solidFill>
                  <a:schemeClr val="tx2"/>
                </a:solidFill>
                <a:latin typeface="+mj-ea"/>
                <a:ea typeface="+mj-ea"/>
              </a:rPr>
              <a:t>胡春明副教授：</a:t>
            </a:r>
            <a:r>
              <a:rPr lang="en-US" altLang="zh-CN" kern="100" dirty="0" smtClean="0">
                <a:solidFill>
                  <a:schemeClr val="tx2"/>
                </a:solidFill>
                <a:latin typeface="+mj-ea"/>
                <a:ea typeface="+mj-ea"/>
              </a:rPr>
              <a:t>863</a:t>
            </a:r>
            <a:r>
              <a:rPr lang="zh-CN" altLang="en-US" kern="100" dirty="0" smtClean="0">
                <a:solidFill>
                  <a:schemeClr val="tx2"/>
                </a:solidFill>
                <a:latin typeface="+mj-ea"/>
                <a:ea typeface="+mj-ea"/>
              </a:rPr>
              <a:t>中国云</a:t>
            </a:r>
            <a:r>
              <a:rPr lang="en-US" altLang="zh-CN" kern="100" dirty="0" smtClean="0">
                <a:solidFill>
                  <a:schemeClr val="tx2"/>
                </a:solidFill>
                <a:latin typeface="+mj-ea"/>
                <a:ea typeface="+mj-ea"/>
              </a:rPr>
              <a:t>-</a:t>
            </a:r>
          </a:p>
          <a:p>
            <a:pPr marL="342900" lvl="0" indent="-342900" algn="just">
              <a:lnSpc>
                <a:spcPct val="150000"/>
              </a:lnSpc>
              <a:spcAft>
                <a:spcPts val="0"/>
              </a:spcAft>
              <a:buFont typeface="Arial" panose="020B0604020202020204" pitchFamily="34" charset="0"/>
              <a:buChar char="•"/>
            </a:pPr>
            <a:r>
              <a:rPr lang="en-US" altLang="zh-CN" sz="2400" b="1" kern="100" dirty="0" smtClean="0">
                <a:solidFill>
                  <a:schemeClr val="tx2"/>
                </a:solidFill>
                <a:latin typeface="+mj-ea"/>
                <a:ea typeface="+mj-ea"/>
              </a:rPr>
              <a:t>2016</a:t>
            </a:r>
            <a:r>
              <a:rPr lang="zh-CN" altLang="en-US" sz="2400" b="1" kern="100" dirty="0" smtClean="0">
                <a:solidFill>
                  <a:schemeClr val="tx2"/>
                </a:solidFill>
                <a:latin typeface="+mj-ea"/>
                <a:ea typeface="+mj-ea"/>
              </a:rPr>
              <a:t>年新增</a:t>
            </a:r>
            <a:endParaRPr lang="en-US" altLang="zh-CN" sz="2400" b="1" kern="100" dirty="0" smtClean="0">
              <a:solidFill>
                <a:schemeClr val="tx2"/>
              </a:solidFill>
              <a:latin typeface="+mj-ea"/>
              <a:ea typeface="+mj-ea"/>
            </a:endParaRPr>
          </a:p>
          <a:p>
            <a:pPr marL="342900" indent="-342900" algn="just">
              <a:lnSpc>
                <a:spcPct val="150000"/>
              </a:lnSpc>
              <a:buFont typeface="Arial" panose="020B0604020202020204" pitchFamily="34" charset="0"/>
              <a:buChar char="•"/>
            </a:pPr>
            <a:r>
              <a:rPr lang="zh-CN" altLang="en-US" kern="100" dirty="0" smtClean="0">
                <a:solidFill>
                  <a:schemeClr val="tx2"/>
                </a:solidFill>
                <a:latin typeface="+mj-ea"/>
                <a:ea typeface="+mj-ea"/>
              </a:rPr>
              <a:t>孙海龙副教授：智能化软件开发</a:t>
            </a:r>
            <a:endParaRPr lang="en-US" altLang="zh-CN" kern="100" dirty="0" smtClean="0">
              <a:solidFill>
                <a:schemeClr val="tx2"/>
              </a:solidFill>
              <a:latin typeface="+mj-ea"/>
              <a:ea typeface="+mj-ea"/>
            </a:endParaRPr>
          </a:p>
          <a:p>
            <a:pPr marL="342900" indent="-342900" algn="just">
              <a:lnSpc>
                <a:spcPct val="150000"/>
              </a:lnSpc>
              <a:buFont typeface="Arial" panose="020B0604020202020204" pitchFamily="34" charset="0"/>
              <a:buChar char="•"/>
            </a:pPr>
            <a:r>
              <a:rPr lang="zh-CN" altLang="en-US" kern="100" dirty="0" smtClean="0">
                <a:solidFill>
                  <a:schemeClr val="tx2"/>
                </a:solidFill>
                <a:latin typeface="+mj-ea"/>
                <a:ea typeface="+mj-ea"/>
              </a:rPr>
              <a:t>赵巍胜教授：</a:t>
            </a:r>
            <a:r>
              <a:rPr lang="zh-CN" altLang="zh-CN" kern="100" dirty="0" smtClean="0">
                <a:solidFill>
                  <a:schemeClr val="tx2"/>
                </a:solidFill>
                <a:latin typeface="+mj-ea"/>
                <a:ea typeface="+mj-ea"/>
              </a:rPr>
              <a:t>国家</a:t>
            </a:r>
            <a:r>
              <a:rPr lang="zh-CN" altLang="zh-CN" kern="100" dirty="0">
                <a:solidFill>
                  <a:schemeClr val="tx2"/>
                </a:solidFill>
                <a:latin typeface="+mj-ea"/>
                <a:ea typeface="+mj-ea"/>
              </a:rPr>
              <a:t>自然科学基金重大科研仪器研制</a:t>
            </a:r>
            <a:r>
              <a:rPr lang="zh-CN" altLang="zh-CN" kern="100" dirty="0" smtClean="0">
                <a:solidFill>
                  <a:schemeClr val="tx2"/>
                </a:solidFill>
                <a:latin typeface="+mj-ea"/>
                <a:ea typeface="+mj-ea"/>
              </a:rPr>
              <a:t>项目</a:t>
            </a:r>
            <a:r>
              <a:rPr lang="en-US" altLang="zh-CN" kern="100" dirty="0" smtClean="0">
                <a:solidFill>
                  <a:schemeClr val="tx2"/>
                </a:solidFill>
                <a:latin typeface="+mj-ea"/>
                <a:ea typeface="+mj-ea"/>
              </a:rPr>
              <a:t>-</a:t>
            </a:r>
            <a:r>
              <a:rPr lang="zh-CN" altLang="zh-CN" kern="100" dirty="0" smtClean="0">
                <a:solidFill>
                  <a:schemeClr val="tx2"/>
                </a:solidFill>
                <a:latin typeface="+mj-ea"/>
                <a:ea typeface="+mj-ea"/>
              </a:rPr>
              <a:t>实时</a:t>
            </a:r>
            <a:r>
              <a:rPr lang="zh-CN" altLang="zh-CN" kern="100" dirty="0">
                <a:solidFill>
                  <a:schemeClr val="tx2"/>
                </a:solidFill>
                <a:latin typeface="+mj-ea"/>
                <a:ea typeface="+mj-ea"/>
              </a:rPr>
              <a:t>、原子尺度界面自旋表征及调控</a:t>
            </a:r>
            <a:r>
              <a:rPr lang="zh-CN" altLang="zh-CN" kern="100" dirty="0" smtClean="0">
                <a:solidFill>
                  <a:schemeClr val="tx2"/>
                </a:solidFill>
                <a:latin typeface="+mj-ea"/>
                <a:ea typeface="+mj-ea"/>
              </a:rPr>
              <a:t>系统</a:t>
            </a:r>
            <a:endParaRPr lang="en-US" altLang="zh-CN" kern="100" dirty="0" smtClean="0">
              <a:solidFill>
                <a:schemeClr val="tx2"/>
              </a:solidFill>
              <a:latin typeface="+mj-ea"/>
              <a:ea typeface="+mj-ea"/>
            </a:endParaRPr>
          </a:p>
          <a:p>
            <a:pPr marL="285750" indent="-285750" algn="just">
              <a:lnSpc>
                <a:spcPct val="150000"/>
              </a:lnSpc>
              <a:buFont typeface="Arial" panose="020B0604020202020204" pitchFamily="34" charset="0"/>
              <a:buChar char="•"/>
            </a:pPr>
            <a:r>
              <a:rPr lang="zh-CN" altLang="en-US" dirty="0" smtClean="0">
                <a:solidFill>
                  <a:schemeClr val="tx2"/>
                </a:solidFill>
                <a:latin typeface="+mj-ea"/>
              </a:rPr>
              <a:t>唐文忠教授：</a:t>
            </a:r>
            <a:r>
              <a:rPr lang="zh-CN" altLang="zh-CN" dirty="0" smtClean="0">
                <a:solidFill>
                  <a:schemeClr val="tx2"/>
                </a:solidFill>
                <a:latin typeface="+mj-ea"/>
              </a:rPr>
              <a:t>国家</a:t>
            </a:r>
            <a:r>
              <a:rPr lang="zh-CN" altLang="zh-CN" dirty="0">
                <a:solidFill>
                  <a:schemeClr val="tx2"/>
                </a:solidFill>
                <a:latin typeface="+mj-ea"/>
              </a:rPr>
              <a:t>重点研发</a:t>
            </a:r>
            <a:r>
              <a:rPr lang="zh-CN" altLang="zh-CN" dirty="0" smtClean="0">
                <a:solidFill>
                  <a:schemeClr val="tx2"/>
                </a:solidFill>
                <a:latin typeface="+mj-ea"/>
              </a:rPr>
              <a:t>计划</a:t>
            </a:r>
            <a:r>
              <a:rPr lang="en-US" altLang="zh-CN" dirty="0">
                <a:solidFill>
                  <a:schemeClr val="tx2"/>
                </a:solidFill>
                <a:latin typeface="+mj-ea"/>
              </a:rPr>
              <a:t>-</a:t>
            </a:r>
            <a:r>
              <a:rPr lang="zh-CN" altLang="zh-CN" dirty="0" smtClean="0">
                <a:solidFill>
                  <a:schemeClr val="tx2"/>
                </a:solidFill>
                <a:latin typeface="+mj-ea"/>
              </a:rPr>
              <a:t>电动汽车</a:t>
            </a:r>
            <a:r>
              <a:rPr lang="zh-CN" altLang="zh-CN" dirty="0">
                <a:solidFill>
                  <a:schemeClr val="tx2"/>
                </a:solidFill>
                <a:latin typeface="+mj-ea"/>
              </a:rPr>
              <a:t>智能辅助驾驶关键技术研究与产品</a:t>
            </a:r>
            <a:r>
              <a:rPr lang="zh-CN" altLang="zh-CN" dirty="0" smtClean="0">
                <a:solidFill>
                  <a:schemeClr val="tx2"/>
                </a:solidFill>
                <a:latin typeface="+mj-ea"/>
              </a:rPr>
              <a:t>开发</a:t>
            </a:r>
            <a:endParaRPr lang="en-US" altLang="zh-CN" dirty="0">
              <a:solidFill>
                <a:schemeClr val="tx2"/>
              </a:solidFill>
              <a:latin typeface="+mj-ea"/>
            </a:endParaRPr>
          </a:p>
          <a:p>
            <a:pPr marL="285750" indent="-285750" fontAlgn="ctr">
              <a:lnSpc>
                <a:spcPct val="150000"/>
              </a:lnSpc>
              <a:buFont typeface="Arial" panose="020B0604020202020204" pitchFamily="34" charset="0"/>
              <a:buChar char="•"/>
            </a:pPr>
            <a:r>
              <a:rPr lang="zh-CN" altLang="en-US" dirty="0" smtClean="0">
                <a:solidFill>
                  <a:schemeClr val="tx2"/>
                </a:solidFill>
                <a:latin typeface="+mj-ea"/>
              </a:rPr>
              <a:t>吴新开教授：</a:t>
            </a:r>
            <a:r>
              <a:rPr lang="zh-CN" altLang="zh-CN" dirty="0" smtClean="0">
                <a:solidFill>
                  <a:schemeClr val="tx2"/>
                </a:solidFill>
                <a:latin typeface="+mj-ea"/>
              </a:rPr>
              <a:t>国家</a:t>
            </a:r>
            <a:r>
              <a:rPr lang="zh-CN" altLang="zh-CN" dirty="0">
                <a:solidFill>
                  <a:schemeClr val="tx2"/>
                </a:solidFill>
                <a:latin typeface="+mj-ea"/>
              </a:rPr>
              <a:t>重点研发</a:t>
            </a:r>
            <a:r>
              <a:rPr lang="zh-CN" altLang="zh-CN" dirty="0" smtClean="0">
                <a:solidFill>
                  <a:schemeClr val="tx2"/>
                </a:solidFill>
                <a:latin typeface="+mj-ea"/>
              </a:rPr>
              <a:t>计划</a:t>
            </a:r>
            <a:r>
              <a:rPr lang="en-US" altLang="zh-CN" dirty="0">
                <a:solidFill>
                  <a:schemeClr val="tx2"/>
                </a:solidFill>
                <a:latin typeface="+mj-ea"/>
              </a:rPr>
              <a:t>-</a:t>
            </a:r>
            <a:r>
              <a:rPr lang="zh-CN" altLang="zh-CN" dirty="0" smtClean="0">
                <a:solidFill>
                  <a:schemeClr val="tx2"/>
                </a:solidFill>
                <a:latin typeface="+mj-ea"/>
              </a:rPr>
              <a:t>智能</a:t>
            </a:r>
            <a:r>
              <a:rPr lang="zh-CN" altLang="zh-CN" dirty="0">
                <a:solidFill>
                  <a:schemeClr val="tx2"/>
                </a:solidFill>
                <a:latin typeface="+mj-ea"/>
              </a:rPr>
              <a:t>电动汽车信息安全保障理论及防护</a:t>
            </a:r>
            <a:r>
              <a:rPr lang="zh-CN" altLang="zh-CN" dirty="0" smtClean="0">
                <a:solidFill>
                  <a:schemeClr val="tx2"/>
                </a:solidFill>
                <a:latin typeface="+mj-ea"/>
              </a:rPr>
              <a:t>方</a:t>
            </a:r>
            <a:r>
              <a:rPr lang="zh-CN" altLang="en-US" dirty="0" smtClean="0">
                <a:solidFill>
                  <a:schemeClr val="tx2"/>
                </a:solidFill>
                <a:latin typeface="+mj-ea"/>
              </a:rPr>
              <a:t>法</a:t>
            </a:r>
            <a:endParaRPr lang="en-US" altLang="zh-CN" dirty="0">
              <a:solidFill>
                <a:schemeClr val="tx2"/>
              </a:solidFill>
              <a:latin typeface="+mj-ea"/>
            </a:endParaRPr>
          </a:p>
          <a:p>
            <a:pPr marL="285750" indent="-285750" fontAlgn="ctr">
              <a:lnSpc>
                <a:spcPct val="150000"/>
              </a:lnSpc>
              <a:buFont typeface="Arial" panose="020B0604020202020204" pitchFamily="34" charset="0"/>
              <a:buChar char="•"/>
            </a:pPr>
            <a:r>
              <a:rPr lang="zh-CN" altLang="en-US" kern="100" dirty="0" smtClean="0">
                <a:solidFill>
                  <a:schemeClr val="tx2"/>
                </a:solidFill>
                <a:latin typeface="+mj-ea"/>
              </a:rPr>
              <a:t>吴俊杰教授：国家</a:t>
            </a:r>
            <a:r>
              <a:rPr lang="zh-CN" altLang="en-US" kern="100" dirty="0">
                <a:solidFill>
                  <a:schemeClr val="tx2"/>
                </a:solidFill>
                <a:latin typeface="+mj-ea"/>
              </a:rPr>
              <a:t>自然科学基金重点</a:t>
            </a:r>
            <a:r>
              <a:rPr lang="zh-CN" altLang="en-US" kern="100" dirty="0" smtClean="0">
                <a:solidFill>
                  <a:schemeClr val="tx2"/>
                </a:solidFill>
                <a:latin typeface="+mj-ea"/>
              </a:rPr>
              <a:t>项目</a:t>
            </a:r>
            <a:r>
              <a:rPr lang="en-US" altLang="zh-CN" kern="100" dirty="0" smtClean="0">
                <a:solidFill>
                  <a:schemeClr val="tx2"/>
                </a:solidFill>
                <a:latin typeface="+mj-ea"/>
              </a:rPr>
              <a:t>-</a:t>
            </a:r>
            <a:r>
              <a:rPr lang="zh-CN" altLang="en-US" kern="100" dirty="0" smtClean="0">
                <a:solidFill>
                  <a:schemeClr val="tx2"/>
                </a:solidFill>
                <a:latin typeface="+mj-ea"/>
                <a:ea typeface="+mj-ea"/>
              </a:rPr>
              <a:t>基于</a:t>
            </a:r>
            <a:r>
              <a:rPr lang="zh-CN" altLang="en-US" kern="100" dirty="0">
                <a:solidFill>
                  <a:schemeClr val="tx2"/>
                </a:solidFill>
                <a:latin typeface="+mj-ea"/>
                <a:ea typeface="+mj-ea"/>
              </a:rPr>
              <a:t>移动群智感知的物联网大数据分析与</a:t>
            </a:r>
            <a:r>
              <a:rPr lang="zh-CN" altLang="en-US" kern="100" dirty="0" smtClean="0">
                <a:solidFill>
                  <a:schemeClr val="tx2"/>
                </a:solidFill>
                <a:latin typeface="+mj-ea"/>
                <a:ea typeface="+mj-ea"/>
              </a:rPr>
              <a:t>应用</a:t>
            </a:r>
            <a:endParaRPr lang="en-US" altLang="zh-CN" kern="100" dirty="0">
              <a:solidFill>
                <a:schemeClr val="tx2"/>
              </a:solidFill>
              <a:latin typeface="+mj-ea"/>
              <a:ea typeface="+mj-ea"/>
            </a:endParaRPr>
          </a:p>
          <a:p>
            <a:pPr marL="285750" indent="-285750" fontAlgn="ctr">
              <a:lnSpc>
                <a:spcPct val="150000"/>
              </a:lnSpc>
              <a:buFont typeface="Arial" panose="020B0604020202020204" pitchFamily="34" charset="0"/>
              <a:buChar char="•"/>
            </a:pPr>
            <a:r>
              <a:rPr lang="zh-CN" altLang="en-US" dirty="0" smtClean="0">
                <a:solidFill>
                  <a:schemeClr val="tx2"/>
                </a:solidFill>
                <a:latin typeface="+mj-ea"/>
              </a:rPr>
              <a:t>王云鹏教授：</a:t>
            </a:r>
            <a:r>
              <a:rPr lang="zh-CN" altLang="zh-CN" dirty="0" smtClean="0">
                <a:solidFill>
                  <a:schemeClr val="tx2"/>
                </a:solidFill>
                <a:latin typeface="+mj-ea"/>
              </a:rPr>
              <a:t>国家</a:t>
            </a:r>
            <a:r>
              <a:rPr lang="zh-CN" altLang="zh-CN" dirty="0">
                <a:solidFill>
                  <a:schemeClr val="tx2"/>
                </a:solidFill>
                <a:latin typeface="+mj-ea"/>
              </a:rPr>
              <a:t>自然科学基金委联合基金</a:t>
            </a:r>
            <a:r>
              <a:rPr lang="zh-CN" altLang="zh-CN" dirty="0" smtClean="0">
                <a:solidFill>
                  <a:schemeClr val="tx2"/>
                </a:solidFill>
                <a:latin typeface="+mj-ea"/>
              </a:rPr>
              <a:t>项目</a:t>
            </a:r>
            <a:r>
              <a:rPr lang="en-US" altLang="zh-CN" dirty="0">
                <a:solidFill>
                  <a:schemeClr val="tx2"/>
                </a:solidFill>
                <a:latin typeface="+mj-ea"/>
              </a:rPr>
              <a:t>-</a:t>
            </a:r>
            <a:r>
              <a:rPr lang="zh-CN" altLang="zh-CN" dirty="0" smtClean="0">
                <a:solidFill>
                  <a:schemeClr val="tx2"/>
                </a:solidFill>
                <a:latin typeface="+mj-ea"/>
                <a:ea typeface="+mj-ea"/>
              </a:rPr>
              <a:t>智能</a:t>
            </a:r>
            <a:r>
              <a:rPr lang="zh-CN" altLang="zh-CN" dirty="0">
                <a:solidFill>
                  <a:schemeClr val="tx2"/>
                </a:solidFill>
                <a:latin typeface="+mj-ea"/>
                <a:ea typeface="+mj-ea"/>
              </a:rPr>
              <a:t>车联网基础理论与共性关键</a:t>
            </a:r>
            <a:r>
              <a:rPr lang="zh-CN" altLang="zh-CN" dirty="0" smtClean="0">
                <a:solidFill>
                  <a:schemeClr val="tx2"/>
                </a:solidFill>
                <a:latin typeface="+mj-ea"/>
                <a:ea typeface="+mj-ea"/>
              </a:rPr>
              <a:t>技术</a:t>
            </a:r>
            <a:endParaRPr lang="zh-CN" altLang="zh-CN" kern="100" dirty="0">
              <a:solidFill>
                <a:schemeClr val="tx2"/>
              </a:solidFill>
              <a:effectLst/>
              <a:latin typeface="Times New Roman" panose="02020603050405020304" pitchFamily="18" charset="0"/>
              <a:ea typeface="宋体" panose="02010600030101010101" pitchFamily="2" charset="-122"/>
            </a:endParaRPr>
          </a:p>
        </p:txBody>
      </p:sp>
      <p:pic>
        <p:nvPicPr>
          <p:cNvPr id="14" name="Picture 2" descr="https://ss0.baidu.com/6ONWsjip0QIZ8tyhnq/it/u=3130176633,331651325&amp;fm=58"/>
          <p:cNvPicPr>
            <a:picLocks noChangeAspect="1" noChangeArrowheads="1"/>
          </p:cNvPicPr>
          <p:nvPr/>
        </p:nvPicPr>
        <p:blipFill>
          <a:blip r:embed="rId3" cstate="email">
            <a:extLst>
              <a:ext uri="{28A0092B-C50C-407E-A947-70E740481C1C}">
                <a14:useLocalDpi xmlns="" xmlns:a14="http://schemas.microsoft.com/office/drawing/2010/main" val="0"/>
              </a:ext>
            </a:extLst>
          </a:blip>
          <a:srcRect/>
          <a:stretch>
            <a:fillRect/>
          </a:stretch>
        </p:blipFill>
        <p:spPr bwMode="auto">
          <a:xfrm>
            <a:off x="6564325" y="181940"/>
            <a:ext cx="934804" cy="934804"/>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http://pic.58pic.com/58pic/12/20/03/58F58PICqeQ.jpg"/>
          <p:cNvPicPr>
            <a:picLocks noChangeAspect="1" noChangeArrowheads="1"/>
          </p:cNvPicPr>
          <p:nvPr/>
        </p:nvPicPr>
        <p:blipFill>
          <a:blip r:embed="rId4" cstate="email">
            <a:extLst>
              <a:ext uri="{28A0092B-C50C-407E-A947-70E740481C1C}">
                <a14:useLocalDpi xmlns="" xmlns:a14="http://schemas.microsoft.com/office/drawing/2010/main" val="0"/>
              </a:ext>
            </a:extLst>
          </a:blip>
          <a:srcRect/>
          <a:stretch>
            <a:fillRect/>
          </a:stretch>
        </p:blipFill>
        <p:spPr bwMode="auto">
          <a:xfrm>
            <a:off x="5419781" y="181940"/>
            <a:ext cx="1017125" cy="805877"/>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6247072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idx="13"/>
          </p:nvPr>
        </p:nvSpPr>
        <p:spPr/>
        <p:txBody>
          <a:bodyPr/>
          <a:lstStyle/>
          <a:p>
            <a:r>
              <a:rPr lang="zh-CN" altLang="en-US" dirty="0" smtClean="0"/>
              <a:t>中心介绍</a:t>
            </a:r>
            <a:endParaRPr lang="zh-CN" altLang="en-US" dirty="0"/>
          </a:p>
        </p:txBody>
      </p:sp>
      <p:sp>
        <p:nvSpPr>
          <p:cNvPr id="13" name="文本占位符 12"/>
          <p:cNvSpPr>
            <a:spLocks noGrp="1"/>
          </p:cNvSpPr>
          <p:nvPr>
            <p:ph type="body" sz="quarter" idx="14"/>
          </p:nvPr>
        </p:nvSpPr>
        <p:spPr/>
        <p:txBody>
          <a:bodyPr/>
          <a:lstStyle/>
          <a:p>
            <a:r>
              <a:rPr lang="en-US" altLang="zh-CN" dirty="0" smtClean="0">
                <a:solidFill>
                  <a:schemeClr val="bg1"/>
                </a:solidFill>
                <a:latin typeface="黑体" panose="02010609060101010101" pitchFamily="49" charset="-122"/>
                <a:ea typeface="黑体" panose="02010609060101010101" pitchFamily="49" charset="-122"/>
              </a:rPr>
              <a:t>0</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25041636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solidFill>
                  <a:schemeClr val="tx2"/>
                </a:solidFill>
              </a:rPr>
              <a:t>研究成果</a:t>
            </a:r>
            <a:endParaRPr lang="zh-CN" altLang="en-US" dirty="0">
              <a:solidFill>
                <a:schemeClr val="tx2"/>
              </a:solidFill>
            </a:endParaRPr>
          </a:p>
        </p:txBody>
      </p:sp>
      <p:sp>
        <p:nvSpPr>
          <p:cNvPr id="3" name="内容占位符 2"/>
          <p:cNvSpPr>
            <a:spLocks noGrp="1"/>
          </p:cNvSpPr>
          <p:nvPr>
            <p:ph idx="1"/>
          </p:nvPr>
        </p:nvSpPr>
        <p:spPr>
          <a:xfrm>
            <a:off x="0" y="945573"/>
            <a:ext cx="9144000" cy="5912427"/>
          </a:xfrm>
        </p:spPr>
        <p:txBody>
          <a:bodyPr>
            <a:normAutofit/>
          </a:bodyPr>
          <a:lstStyle/>
          <a:p>
            <a:pPr marL="0" indent="0">
              <a:buNone/>
            </a:pPr>
            <a:r>
              <a:rPr lang="zh-CN" altLang="en-US" sz="2400" b="1" dirty="0">
                <a:solidFill>
                  <a:schemeClr val="tx2"/>
                </a:solidFill>
              </a:rPr>
              <a:t>数据科学</a:t>
            </a:r>
            <a:endParaRPr lang="en-US" altLang="zh-CN" sz="2400" b="1" dirty="0">
              <a:solidFill>
                <a:schemeClr val="tx2"/>
              </a:solidFill>
            </a:endParaRPr>
          </a:p>
          <a:p>
            <a:r>
              <a:rPr lang="zh-CN" altLang="en-US" sz="2400" b="1" dirty="0" smtClean="0">
                <a:solidFill>
                  <a:schemeClr val="tx2"/>
                </a:solidFill>
              </a:rPr>
              <a:t>中国</a:t>
            </a:r>
            <a:r>
              <a:rPr lang="zh-CN" altLang="en-US" sz="2400" b="1" dirty="0">
                <a:solidFill>
                  <a:schemeClr val="tx2"/>
                </a:solidFill>
              </a:rPr>
              <a:t>计算机学会</a:t>
            </a:r>
            <a:r>
              <a:rPr lang="en-US" altLang="zh-CN" sz="2400" b="1" dirty="0">
                <a:solidFill>
                  <a:schemeClr val="tx2"/>
                </a:solidFill>
              </a:rPr>
              <a:t>A</a:t>
            </a:r>
            <a:r>
              <a:rPr lang="zh-CN" altLang="en-US" sz="2400" b="1" dirty="0">
                <a:solidFill>
                  <a:schemeClr val="tx2"/>
                </a:solidFill>
              </a:rPr>
              <a:t>类论文</a:t>
            </a:r>
            <a:r>
              <a:rPr lang="en-US" altLang="zh-CN" sz="2400" b="1" dirty="0">
                <a:solidFill>
                  <a:srgbClr val="FF0000"/>
                </a:solidFill>
              </a:rPr>
              <a:t>10</a:t>
            </a:r>
            <a:r>
              <a:rPr lang="zh-CN" altLang="en-US" sz="2400" b="1" dirty="0" smtClean="0">
                <a:solidFill>
                  <a:schemeClr val="tx2"/>
                </a:solidFill>
              </a:rPr>
              <a:t>篇</a:t>
            </a:r>
            <a:endParaRPr lang="en-US" altLang="zh-CN" sz="2400" b="1" dirty="0" smtClean="0">
              <a:solidFill>
                <a:schemeClr val="tx2"/>
              </a:solidFill>
            </a:endParaRPr>
          </a:p>
          <a:p>
            <a:endParaRPr lang="en-US" altLang="zh-CN" sz="2400" b="1" dirty="0" smtClean="0">
              <a:solidFill>
                <a:schemeClr val="tx2"/>
              </a:solidFill>
            </a:endParaRPr>
          </a:p>
          <a:p>
            <a:pPr marL="0" indent="0">
              <a:buNone/>
            </a:pPr>
            <a:r>
              <a:rPr lang="zh-CN" altLang="en-US" sz="2400" b="1" dirty="0">
                <a:solidFill>
                  <a:schemeClr val="tx2"/>
                </a:solidFill>
              </a:rPr>
              <a:t>智能科学与认知科学</a:t>
            </a:r>
            <a:endParaRPr lang="en-US" altLang="zh-CN" sz="2400" b="1" dirty="0">
              <a:solidFill>
                <a:schemeClr val="tx2"/>
              </a:solidFill>
            </a:endParaRPr>
          </a:p>
          <a:p>
            <a:r>
              <a:rPr lang="en-US" altLang="zh-CN" sz="2400" b="1" dirty="0" smtClean="0">
                <a:solidFill>
                  <a:schemeClr val="tx2"/>
                </a:solidFill>
              </a:rPr>
              <a:t>Nature</a:t>
            </a:r>
            <a:r>
              <a:rPr lang="zh-CN" altLang="en-US" sz="2400" b="1" dirty="0">
                <a:solidFill>
                  <a:schemeClr val="tx2"/>
                </a:solidFill>
              </a:rPr>
              <a:t>子刊</a:t>
            </a:r>
            <a:r>
              <a:rPr lang="en-US" altLang="zh-CN" sz="2400" b="1" dirty="0">
                <a:solidFill>
                  <a:srgbClr val="FF0000"/>
                </a:solidFill>
              </a:rPr>
              <a:t>1</a:t>
            </a:r>
            <a:r>
              <a:rPr lang="zh-CN" altLang="en-US" sz="2400" b="1" dirty="0">
                <a:solidFill>
                  <a:schemeClr val="tx2"/>
                </a:solidFill>
              </a:rPr>
              <a:t>篇，中国计算机学会</a:t>
            </a:r>
            <a:r>
              <a:rPr lang="en-US" altLang="zh-CN" sz="2400" b="1" dirty="0">
                <a:solidFill>
                  <a:schemeClr val="tx2"/>
                </a:solidFill>
              </a:rPr>
              <a:t>A</a:t>
            </a:r>
            <a:r>
              <a:rPr lang="zh-CN" altLang="en-US" sz="2400" b="1" dirty="0">
                <a:solidFill>
                  <a:schemeClr val="tx2"/>
                </a:solidFill>
              </a:rPr>
              <a:t>类论文</a:t>
            </a:r>
            <a:r>
              <a:rPr lang="en-US" altLang="zh-CN" sz="2400" b="1" dirty="0">
                <a:solidFill>
                  <a:srgbClr val="FF0000"/>
                </a:solidFill>
              </a:rPr>
              <a:t>8</a:t>
            </a:r>
            <a:r>
              <a:rPr lang="zh-CN" altLang="en-US" sz="2400" b="1" dirty="0">
                <a:solidFill>
                  <a:schemeClr val="tx2"/>
                </a:solidFill>
              </a:rPr>
              <a:t>篇</a:t>
            </a:r>
            <a:r>
              <a:rPr lang="en-US" altLang="zh-CN" sz="2400" b="1" dirty="0">
                <a:solidFill>
                  <a:schemeClr val="tx2"/>
                </a:solidFill>
              </a:rPr>
              <a:t>,</a:t>
            </a:r>
            <a:r>
              <a:rPr lang="zh-CN" altLang="en-US" sz="2400" b="1" dirty="0">
                <a:solidFill>
                  <a:schemeClr val="tx2"/>
                </a:solidFill>
              </a:rPr>
              <a:t>基金重点项目</a:t>
            </a:r>
            <a:r>
              <a:rPr lang="en-US" altLang="zh-CN" sz="2400" b="1" dirty="0">
                <a:solidFill>
                  <a:srgbClr val="FF0000"/>
                </a:solidFill>
              </a:rPr>
              <a:t>1</a:t>
            </a:r>
            <a:r>
              <a:rPr lang="zh-CN" altLang="en-US" sz="2400" b="1" dirty="0" smtClean="0">
                <a:solidFill>
                  <a:schemeClr val="tx2"/>
                </a:solidFill>
              </a:rPr>
              <a:t>项</a:t>
            </a:r>
            <a:endParaRPr lang="en-US" altLang="zh-CN" sz="2400" b="1" dirty="0" smtClean="0">
              <a:solidFill>
                <a:schemeClr val="tx2"/>
              </a:solidFill>
            </a:endParaRPr>
          </a:p>
          <a:p>
            <a:endParaRPr lang="en-US" altLang="zh-CN" sz="2400" b="1" dirty="0" smtClean="0">
              <a:solidFill>
                <a:schemeClr val="tx2"/>
              </a:solidFill>
            </a:endParaRPr>
          </a:p>
          <a:p>
            <a:pPr marL="0" indent="0">
              <a:buNone/>
            </a:pPr>
            <a:r>
              <a:rPr lang="zh-CN" altLang="en-US" sz="2400" b="1" dirty="0">
                <a:solidFill>
                  <a:schemeClr val="tx2"/>
                </a:solidFill>
              </a:rPr>
              <a:t>新型计算与</a:t>
            </a:r>
            <a:r>
              <a:rPr lang="zh-CN" altLang="en-US" sz="2400" b="1" dirty="0" smtClean="0">
                <a:solidFill>
                  <a:schemeClr val="tx2"/>
                </a:solidFill>
              </a:rPr>
              <a:t>系统</a:t>
            </a:r>
            <a:endParaRPr lang="en-US" altLang="zh-CN" sz="2400" b="1" dirty="0">
              <a:solidFill>
                <a:schemeClr val="tx2"/>
              </a:solidFill>
            </a:endParaRPr>
          </a:p>
          <a:p>
            <a:r>
              <a:rPr lang="en-US" altLang="zh-CN" sz="2400" b="1" dirty="0" smtClean="0">
                <a:solidFill>
                  <a:schemeClr val="tx2"/>
                </a:solidFill>
              </a:rPr>
              <a:t>Nature</a:t>
            </a:r>
            <a:r>
              <a:rPr lang="zh-CN" altLang="en-US" sz="2400" b="1" dirty="0">
                <a:solidFill>
                  <a:schemeClr val="tx2"/>
                </a:solidFill>
              </a:rPr>
              <a:t>子刊</a:t>
            </a:r>
            <a:r>
              <a:rPr lang="en-US" altLang="zh-CN" sz="2400" b="1" dirty="0">
                <a:solidFill>
                  <a:srgbClr val="FF0000"/>
                </a:solidFill>
              </a:rPr>
              <a:t>2</a:t>
            </a:r>
            <a:r>
              <a:rPr lang="zh-CN" altLang="en-US" sz="2400" b="1" dirty="0">
                <a:solidFill>
                  <a:schemeClr val="tx2"/>
                </a:solidFill>
              </a:rPr>
              <a:t>篇</a:t>
            </a:r>
            <a:r>
              <a:rPr lang="zh-CN" altLang="en-US" sz="2400" b="1" dirty="0" smtClean="0">
                <a:solidFill>
                  <a:schemeClr val="tx2"/>
                </a:solidFill>
              </a:rPr>
              <a:t>，新增</a:t>
            </a:r>
            <a:r>
              <a:rPr lang="en-US" altLang="zh-CN" sz="2400" b="1" dirty="0">
                <a:solidFill>
                  <a:srgbClr val="FF0000"/>
                </a:solidFill>
              </a:rPr>
              <a:t>2</a:t>
            </a:r>
            <a:r>
              <a:rPr lang="zh-CN" altLang="en-US" sz="2400" b="1" dirty="0">
                <a:solidFill>
                  <a:schemeClr val="tx2"/>
                </a:solidFill>
              </a:rPr>
              <a:t>项国家重点研发</a:t>
            </a:r>
            <a:r>
              <a:rPr lang="zh-CN" altLang="en-US" sz="2400" b="1" dirty="0" smtClean="0">
                <a:solidFill>
                  <a:schemeClr val="tx2"/>
                </a:solidFill>
              </a:rPr>
              <a:t>计划</a:t>
            </a:r>
            <a:endParaRPr lang="en-US" altLang="zh-CN" sz="2400" b="1" dirty="0" smtClean="0">
              <a:solidFill>
                <a:schemeClr val="tx2"/>
              </a:solidFill>
            </a:endParaRPr>
          </a:p>
          <a:p>
            <a:endParaRPr lang="en-US" altLang="zh-CN" b="1" dirty="0">
              <a:solidFill>
                <a:schemeClr val="tx2"/>
              </a:solidFill>
            </a:endParaRPr>
          </a:p>
          <a:p>
            <a:pPr marL="0" indent="0">
              <a:buNone/>
            </a:pPr>
            <a:r>
              <a:rPr lang="zh-CN" altLang="en-US" sz="2400" b="1" dirty="0">
                <a:solidFill>
                  <a:schemeClr val="tx2"/>
                </a:solidFill>
                <a:latin typeface="+mn-ea"/>
              </a:rPr>
              <a:t>数据</a:t>
            </a:r>
            <a:r>
              <a:rPr lang="zh-CN" altLang="en-US" sz="2400" b="1" dirty="0" smtClean="0">
                <a:solidFill>
                  <a:schemeClr val="tx2"/>
                </a:solidFill>
                <a:latin typeface="+mn-ea"/>
              </a:rPr>
              <a:t>工程与脑</a:t>
            </a:r>
            <a:r>
              <a:rPr lang="zh-CN" altLang="en-US" sz="2400" b="1" dirty="0">
                <a:solidFill>
                  <a:schemeClr val="tx2"/>
                </a:solidFill>
                <a:latin typeface="+mn-ea"/>
              </a:rPr>
              <a:t>机系统</a:t>
            </a:r>
            <a:endParaRPr lang="en-US" altLang="zh-CN" sz="2400" b="1" dirty="0">
              <a:solidFill>
                <a:schemeClr val="tx2"/>
              </a:solidFill>
              <a:latin typeface="+mn-ea"/>
            </a:endParaRPr>
          </a:p>
          <a:p>
            <a:r>
              <a:rPr lang="en-US" altLang="zh-CN" sz="2400" b="1" dirty="0" smtClean="0">
                <a:solidFill>
                  <a:schemeClr val="tx2"/>
                </a:solidFill>
              </a:rPr>
              <a:t>Nature</a:t>
            </a:r>
            <a:r>
              <a:rPr lang="zh-CN" altLang="en-US" sz="2400" b="1" dirty="0">
                <a:solidFill>
                  <a:schemeClr val="tx2"/>
                </a:solidFill>
              </a:rPr>
              <a:t>子刊</a:t>
            </a:r>
            <a:r>
              <a:rPr lang="en-US" altLang="zh-CN" sz="2400" b="1" dirty="0">
                <a:solidFill>
                  <a:srgbClr val="FF0000"/>
                </a:solidFill>
              </a:rPr>
              <a:t>1</a:t>
            </a:r>
            <a:r>
              <a:rPr lang="zh-CN" altLang="en-US" sz="2400" b="1" dirty="0">
                <a:solidFill>
                  <a:schemeClr val="tx2"/>
                </a:solidFill>
              </a:rPr>
              <a:t>篇、授权</a:t>
            </a:r>
            <a:r>
              <a:rPr lang="zh-CN" altLang="en-US" sz="2400" b="1" dirty="0" smtClean="0">
                <a:solidFill>
                  <a:schemeClr val="tx2"/>
                </a:solidFill>
              </a:rPr>
              <a:t>专利</a:t>
            </a:r>
            <a:r>
              <a:rPr lang="en-US" altLang="zh-CN" sz="2400" b="1" dirty="0" smtClean="0">
                <a:solidFill>
                  <a:srgbClr val="FF0000"/>
                </a:solidFill>
              </a:rPr>
              <a:t>11</a:t>
            </a:r>
            <a:r>
              <a:rPr lang="zh-CN" altLang="en-US" sz="2400" b="1" dirty="0" smtClean="0">
                <a:solidFill>
                  <a:schemeClr val="tx2"/>
                </a:solidFill>
              </a:rPr>
              <a:t>、申请专利</a:t>
            </a:r>
            <a:r>
              <a:rPr lang="en-US" altLang="zh-CN" sz="2400" b="1" dirty="0" smtClean="0">
                <a:solidFill>
                  <a:schemeClr val="tx2"/>
                </a:solidFill>
              </a:rPr>
              <a:t>7</a:t>
            </a:r>
            <a:r>
              <a:rPr lang="zh-CN" altLang="en-US" sz="2400" b="1" dirty="0" smtClean="0">
                <a:solidFill>
                  <a:schemeClr val="tx2"/>
                </a:solidFill>
              </a:rPr>
              <a:t>项、</a:t>
            </a:r>
            <a:r>
              <a:rPr lang="zh-CN" altLang="en-US" sz="2400" b="1" dirty="0">
                <a:solidFill>
                  <a:schemeClr val="tx2"/>
                </a:solidFill>
              </a:rPr>
              <a:t>新增</a:t>
            </a:r>
            <a:r>
              <a:rPr lang="en-US" altLang="zh-CN" sz="2400" b="1" dirty="0">
                <a:solidFill>
                  <a:srgbClr val="FF0000"/>
                </a:solidFill>
              </a:rPr>
              <a:t>3</a:t>
            </a:r>
            <a:r>
              <a:rPr lang="zh-CN" altLang="en-US" sz="2400" b="1" dirty="0">
                <a:solidFill>
                  <a:schemeClr val="tx2"/>
                </a:solidFill>
              </a:rPr>
              <a:t>项国家重点研发计划</a:t>
            </a:r>
            <a:r>
              <a:rPr lang="zh-CN" altLang="en-US" sz="2400" b="1" dirty="0" smtClean="0">
                <a:solidFill>
                  <a:schemeClr val="tx2"/>
                </a:solidFill>
              </a:rPr>
              <a:t>、国家奖</a:t>
            </a:r>
            <a:r>
              <a:rPr lang="en-US" altLang="zh-CN" sz="2400" b="1" dirty="0" smtClean="0">
                <a:solidFill>
                  <a:srgbClr val="FF0000"/>
                </a:solidFill>
              </a:rPr>
              <a:t>1</a:t>
            </a:r>
            <a:r>
              <a:rPr lang="zh-CN" altLang="en-US" sz="2400" b="1" dirty="0" smtClean="0">
                <a:solidFill>
                  <a:schemeClr val="tx2"/>
                </a:solidFill>
              </a:rPr>
              <a:t>项、省部级</a:t>
            </a:r>
            <a:r>
              <a:rPr lang="zh-CN" altLang="en-US" sz="2400" b="1" dirty="0">
                <a:solidFill>
                  <a:schemeClr val="tx2"/>
                </a:solidFill>
              </a:rPr>
              <a:t>一等奖</a:t>
            </a:r>
            <a:r>
              <a:rPr lang="en-US" altLang="zh-CN" sz="2400" b="1" dirty="0">
                <a:solidFill>
                  <a:srgbClr val="FF0000"/>
                </a:solidFill>
              </a:rPr>
              <a:t>2</a:t>
            </a:r>
            <a:r>
              <a:rPr lang="zh-CN" altLang="en-US" sz="2400" b="1" dirty="0" smtClean="0">
                <a:solidFill>
                  <a:schemeClr val="tx2"/>
                </a:solidFill>
              </a:rPr>
              <a:t>项</a:t>
            </a:r>
            <a:endParaRPr lang="en-US" altLang="zh-CN" sz="2400" b="1" dirty="0">
              <a:solidFill>
                <a:schemeClr val="tx2"/>
              </a:solidFill>
            </a:endParaRPr>
          </a:p>
          <a:p>
            <a:endParaRPr lang="zh-CN" altLang="en-US" sz="3200" b="1" dirty="0">
              <a:latin typeface="+mn-ea"/>
            </a:endParaRPr>
          </a:p>
          <a:p>
            <a:endParaRPr lang="en-US" altLang="zh-CN" b="1" dirty="0"/>
          </a:p>
          <a:p>
            <a:endParaRPr lang="zh-CN" altLang="en-US" b="1" dirty="0"/>
          </a:p>
          <a:p>
            <a:endParaRPr lang="zh-CN" altLang="en-US" dirty="0"/>
          </a:p>
        </p:txBody>
      </p:sp>
    </p:spTree>
    <p:extLst>
      <p:ext uri="{BB962C8B-B14F-4D97-AF65-F5344CB8AC3E}">
        <p14:creationId xmlns="" xmlns:p14="http://schemas.microsoft.com/office/powerpoint/2010/main" val="2654436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22000"/>
          </a:schemeClr>
        </a:solidFill>
        <a:effectLst/>
      </p:bgPr>
    </p:bg>
    <p:spTree>
      <p:nvGrpSpPr>
        <p:cNvPr id="1" name=""/>
        <p:cNvGrpSpPr/>
        <p:nvPr/>
      </p:nvGrpSpPr>
      <p:grpSpPr>
        <a:xfrm>
          <a:off x="0" y="0"/>
          <a:ext cx="0" cy="0"/>
          <a:chOff x="0" y="0"/>
          <a:chExt cx="0" cy="0"/>
        </a:xfrm>
      </p:grpSpPr>
      <p:sp>
        <p:nvSpPr>
          <p:cNvPr id="11" name="矩形 10"/>
          <p:cNvSpPr/>
          <p:nvPr/>
        </p:nvSpPr>
        <p:spPr>
          <a:xfrm>
            <a:off x="0" y="6340475"/>
            <a:ext cx="9144000" cy="608965"/>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2264410" y="323849"/>
            <a:ext cx="6879590" cy="473075"/>
          </a:xfrm>
        </p:spPr>
        <p:txBody>
          <a:bodyPr vert="horz" lIns="91440" tIns="45720" rIns="91440" bIns="45720" rtlCol="0" anchor="ctr">
            <a:normAutofit fontScale="90000"/>
          </a:bodyPr>
          <a:lstStyle/>
          <a:p>
            <a:r>
              <a:rPr lang="zh-CN" altLang="en-US" dirty="0">
                <a:solidFill>
                  <a:srgbClr val="002060"/>
                </a:solidFill>
              </a:rPr>
              <a:t>研究目标：数据驱动的智能</a:t>
            </a:r>
            <a:r>
              <a:rPr lang="en-US" altLang="zh-CN" dirty="0">
                <a:solidFill>
                  <a:srgbClr val="002060"/>
                </a:solidFill>
              </a:rPr>
              <a:t>(</a:t>
            </a:r>
            <a:r>
              <a:rPr lang="zh-CN" altLang="en-US" dirty="0">
                <a:solidFill>
                  <a:srgbClr val="002060"/>
                </a:solidFill>
              </a:rPr>
              <a:t>脑机</a:t>
            </a:r>
            <a:r>
              <a:rPr lang="en-US" altLang="zh-CN" dirty="0">
                <a:solidFill>
                  <a:srgbClr val="002060"/>
                </a:solidFill>
              </a:rPr>
              <a:t>)</a:t>
            </a:r>
            <a:endParaRPr lang="zh-CN" altLang="en-US" dirty="0">
              <a:solidFill>
                <a:srgbClr val="002060"/>
              </a:solidFill>
            </a:endParaRPr>
          </a:p>
        </p:txBody>
      </p:sp>
      <p:sp>
        <p:nvSpPr>
          <p:cNvPr id="3" name="灯片编号占位符 2"/>
          <p:cNvSpPr>
            <a:spLocks noGrp="1"/>
          </p:cNvSpPr>
          <p:nvPr>
            <p:ph type="sldNum" sz="quarter" idx="12"/>
          </p:nvPr>
        </p:nvSpPr>
        <p:spPr>
          <a:xfrm>
            <a:off x="5390232" y="6295390"/>
            <a:ext cx="2133600" cy="365125"/>
          </a:xfrm>
        </p:spPr>
        <p:txBody>
          <a:bodyPr/>
          <a:lstStyle/>
          <a:p>
            <a:pPr>
              <a:defRPr/>
            </a:pPr>
            <a:fld id="{966BBB19-63E6-41D5-A2FF-139A0E1CCBC3}" type="slidenum">
              <a:rPr lang="en-US" altLang="zh-CN" smtClean="0"/>
              <a:pPr>
                <a:defRPr/>
              </a:pPr>
              <a:t>21</a:t>
            </a:fld>
            <a:endParaRPr lang="en-US" altLang="zh-CN"/>
          </a:p>
        </p:txBody>
      </p:sp>
      <p:sp>
        <p:nvSpPr>
          <p:cNvPr id="4" name="TextBox 3"/>
          <p:cNvSpPr txBox="1">
            <a:spLocks noChangeArrowheads="1"/>
          </p:cNvSpPr>
          <p:nvPr/>
        </p:nvSpPr>
        <p:spPr bwMode="auto">
          <a:xfrm>
            <a:off x="323528" y="908720"/>
            <a:ext cx="8208912" cy="1778949"/>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2"/>
              </a:buBlip>
              <a:defRPr/>
            </a:pPr>
            <a:r>
              <a:rPr lang="zh-CN" altLang="en-US" sz="2000" b="1" dirty="0" smtClean="0">
                <a:solidFill>
                  <a:schemeClr val="tx1"/>
                </a:solidFill>
                <a:ea typeface="黑体" pitchFamily="49" charset="-122"/>
              </a:rPr>
              <a:t>数据驱动的智能</a:t>
            </a:r>
            <a:endParaRPr lang="en-US" altLang="zh-CN" sz="2000" b="1" dirty="0" smtClean="0">
              <a:solidFill>
                <a:schemeClr val="tx1"/>
              </a:solidFill>
              <a:ea typeface="黑体" pitchFamily="49" charset="-122"/>
            </a:endParaRPr>
          </a:p>
          <a:p>
            <a:pPr marL="742950" lvl="2" indent="-342900">
              <a:buBlip>
                <a:blip r:embed="rId2"/>
              </a:buBlip>
              <a:defRPr/>
            </a:pPr>
            <a:r>
              <a:rPr lang="zh-CN" altLang="en-US" sz="1600" b="1" dirty="0" smtClean="0">
                <a:solidFill>
                  <a:schemeClr val="tx1"/>
                </a:solidFill>
                <a:ea typeface="黑体" pitchFamily="49" charset="-122"/>
              </a:rPr>
              <a:t>目标：面向终端用户的预测与决策支持系统</a:t>
            </a:r>
            <a:r>
              <a:rPr lang="zh-CN" altLang="en-US" sz="1600" b="1" dirty="0">
                <a:solidFill>
                  <a:schemeClr val="tx1"/>
                </a:solidFill>
                <a:ea typeface="黑体" pitchFamily="49" charset="-122"/>
              </a:rPr>
              <a:t>、</a:t>
            </a:r>
            <a:r>
              <a:rPr lang="zh-CN" altLang="en-US" sz="1600" b="1" dirty="0" smtClean="0">
                <a:solidFill>
                  <a:schemeClr val="tx1"/>
                </a:solidFill>
                <a:ea typeface="黑体" pitchFamily="49" charset="-122"/>
              </a:rPr>
              <a:t>为决策提供支撑和辅助；面向机器的无人实时智能系统：依托云端产生的知识及本地有限资源完成实时决策与处理</a:t>
            </a:r>
            <a:endParaRPr lang="en-US" altLang="zh-CN" sz="1600" b="1" dirty="0" smtClean="0">
              <a:solidFill>
                <a:schemeClr val="tx1"/>
              </a:solidFill>
              <a:ea typeface="黑体" pitchFamily="49" charset="-122"/>
            </a:endParaRPr>
          </a:p>
          <a:p>
            <a:pPr marL="742950" lvl="2" indent="-342900">
              <a:buBlip>
                <a:blip r:embed="rId2"/>
              </a:buBlip>
              <a:defRPr/>
            </a:pPr>
            <a:r>
              <a:rPr lang="zh-CN" altLang="en-US" sz="1600" b="1" dirty="0" smtClean="0">
                <a:solidFill>
                  <a:schemeClr val="tx1"/>
                </a:solidFill>
                <a:ea typeface="黑体" pitchFamily="49" charset="-122"/>
              </a:rPr>
              <a:t>技术验证平台：开发基于</a:t>
            </a:r>
            <a:r>
              <a:rPr lang="zh-CN" altLang="en-US" sz="1600" b="1" dirty="0">
                <a:solidFill>
                  <a:schemeClr val="tx1"/>
                </a:solidFill>
                <a:ea typeface="黑体" pitchFamily="49" charset="-122"/>
              </a:rPr>
              <a:t>社交网络大数据的网络空间突发事件检测平台</a:t>
            </a:r>
            <a:r>
              <a:rPr lang="en-US" altLang="zh-CN" sz="1600" b="1" dirty="0" smtClean="0">
                <a:solidFill>
                  <a:schemeClr val="tx1"/>
                </a:solidFill>
                <a:ea typeface="黑体" pitchFamily="49" charset="-122"/>
              </a:rPr>
              <a:t>Ring</a:t>
            </a:r>
            <a:r>
              <a:rPr lang="zh-CN" altLang="en-US" sz="1600" b="1" dirty="0" smtClean="0">
                <a:solidFill>
                  <a:schemeClr val="tx1"/>
                </a:solidFill>
                <a:ea typeface="黑体" pitchFamily="49" charset="-122"/>
              </a:rPr>
              <a:t>；基于</a:t>
            </a:r>
            <a:r>
              <a:rPr lang="zh-CN" altLang="en-US" sz="1600" b="1" dirty="0">
                <a:solidFill>
                  <a:schemeClr val="tx1"/>
                </a:solidFill>
                <a:ea typeface="黑体" pitchFamily="49" charset="-122"/>
              </a:rPr>
              <a:t>车联网大数据的智能分析控制系统</a:t>
            </a:r>
            <a:r>
              <a:rPr lang="en-US" altLang="zh-CN" sz="1600" b="1" dirty="0">
                <a:solidFill>
                  <a:schemeClr val="tx1"/>
                </a:solidFill>
                <a:ea typeface="黑体" pitchFamily="49" charset="-122"/>
              </a:rPr>
              <a:t>2</a:t>
            </a:r>
            <a:r>
              <a:rPr lang="zh-CN" altLang="en-US" sz="1600" b="1" dirty="0">
                <a:solidFill>
                  <a:schemeClr val="tx1"/>
                </a:solidFill>
                <a:ea typeface="黑体" pitchFamily="49" charset="-122"/>
              </a:rPr>
              <a:t>个智能信息系统原型系统。</a:t>
            </a:r>
          </a:p>
          <a:p>
            <a:pPr marL="742950" lvl="2" indent="-342900">
              <a:buBlip>
                <a:blip r:embed="rId2"/>
              </a:buBlip>
              <a:defRPr/>
            </a:pPr>
            <a:endParaRPr lang="en-US" altLang="zh-CN" sz="1600" b="1" dirty="0" smtClean="0">
              <a:solidFill>
                <a:schemeClr val="tx1"/>
              </a:solidFill>
              <a:ea typeface="黑体" pitchFamily="49" charset="-122"/>
            </a:endParaRPr>
          </a:p>
        </p:txBody>
      </p:sp>
      <p:grpSp>
        <p:nvGrpSpPr>
          <p:cNvPr id="40" name="组合 39"/>
          <p:cNvGrpSpPr/>
          <p:nvPr/>
        </p:nvGrpSpPr>
        <p:grpSpPr>
          <a:xfrm>
            <a:off x="70511" y="2359928"/>
            <a:ext cx="9150659" cy="4429156"/>
            <a:chOff x="-32" y="1571612"/>
            <a:chExt cx="9150659" cy="4429156"/>
          </a:xfrm>
        </p:grpSpPr>
        <p:sp>
          <p:nvSpPr>
            <p:cNvPr id="41" name="矩形 40"/>
            <p:cNvSpPr/>
            <p:nvPr/>
          </p:nvSpPr>
          <p:spPr bwMode="auto">
            <a:xfrm>
              <a:off x="1962424" y="1643050"/>
              <a:ext cx="4643470" cy="435771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2" name="矩形 41"/>
            <p:cNvSpPr/>
            <p:nvPr/>
          </p:nvSpPr>
          <p:spPr bwMode="auto">
            <a:xfrm>
              <a:off x="-32" y="2419136"/>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Web</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开放数据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（被动）</a:t>
              </a:r>
            </a:p>
          </p:txBody>
        </p:sp>
        <p:sp>
          <p:nvSpPr>
            <p:cNvPr id="43" name="矩形 42"/>
            <p:cNvSpPr/>
            <p:nvPr/>
          </p:nvSpPr>
          <p:spPr bwMode="auto">
            <a:xfrm>
              <a:off x="-32" y="3094332"/>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监测数据汇报</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（主动）</a:t>
              </a:r>
            </a:p>
          </p:txBody>
        </p:sp>
        <p:sp>
          <p:nvSpPr>
            <p:cNvPr id="44" name="右箭头 43"/>
            <p:cNvSpPr/>
            <p:nvPr/>
          </p:nvSpPr>
          <p:spPr bwMode="auto">
            <a:xfrm>
              <a:off x="1819550" y="2568324"/>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5" name="右箭头 44"/>
            <p:cNvSpPr/>
            <p:nvPr/>
          </p:nvSpPr>
          <p:spPr bwMode="auto">
            <a:xfrm>
              <a:off x="1831394" y="321639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6" name="右箭头 45"/>
            <p:cNvSpPr/>
            <p:nvPr/>
          </p:nvSpPr>
          <p:spPr bwMode="auto">
            <a:xfrm>
              <a:off x="6388730" y="2551565"/>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7" name="矩形 46"/>
            <p:cNvSpPr/>
            <p:nvPr/>
          </p:nvSpPr>
          <p:spPr bwMode="auto">
            <a:xfrm>
              <a:off x="6758724" y="2419136"/>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实时监控与预测</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（面向人、机）</a:t>
              </a:r>
            </a:p>
          </p:txBody>
        </p:sp>
        <p:sp>
          <p:nvSpPr>
            <p:cNvPr id="48" name="右箭头 47"/>
            <p:cNvSpPr/>
            <p:nvPr/>
          </p:nvSpPr>
          <p:spPr bwMode="auto">
            <a:xfrm>
              <a:off x="6388730" y="3869745"/>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9" name="矩形 48"/>
            <p:cNvSpPr/>
            <p:nvPr/>
          </p:nvSpPr>
          <p:spPr bwMode="auto">
            <a:xfrm>
              <a:off x="6758724" y="3737316"/>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人机智能交互系统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（面向人）</a:t>
              </a:r>
            </a:p>
          </p:txBody>
        </p:sp>
        <p:sp>
          <p:nvSpPr>
            <p:cNvPr id="50" name="矩形 49"/>
            <p:cNvSpPr/>
            <p:nvPr/>
          </p:nvSpPr>
          <p:spPr bwMode="auto">
            <a:xfrm>
              <a:off x="6758724" y="5280688"/>
              <a:ext cx="1810196"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kern="0" dirty="0">
                  <a:ln>
                    <a:solidFill>
                      <a:srgbClr val="FFFFFF"/>
                    </a:solidFill>
                  </a:ln>
                  <a:solidFill>
                    <a:srgbClr val="FFFFFF"/>
                  </a:solidFill>
                  <a:latin typeface="黑体" panose="02010609060101010101" pitchFamily="49" charset="-122"/>
                  <a:ea typeface="黑体" panose="02010609060101010101" pitchFamily="49" charset="-122"/>
                </a:rPr>
                <a:t>脑</a:t>
              </a: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机</a:t>
              </a:r>
              <a:endParaRPr lang="en-US" altLang="zh-CN"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（客户端）</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1" name="矩形 50"/>
            <p:cNvSpPr/>
            <p:nvPr/>
          </p:nvSpPr>
          <p:spPr bwMode="auto">
            <a:xfrm>
              <a:off x="2376234" y="2000240"/>
              <a:ext cx="720080" cy="307183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预处理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整合</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特征</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选择</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2" name="矩形 51"/>
            <p:cNvSpPr/>
            <p:nvPr/>
          </p:nvSpPr>
          <p:spPr bwMode="auto">
            <a:xfrm>
              <a:off x="6768720" y="1632220"/>
              <a:ext cx="1800200"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智能</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交互</a:t>
              </a:r>
            </a:p>
          </p:txBody>
        </p:sp>
        <p:sp>
          <p:nvSpPr>
            <p:cNvPr id="53" name="矩形 52"/>
            <p:cNvSpPr/>
            <p:nvPr/>
          </p:nvSpPr>
          <p:spPr bwMode="auto">
            <a:xfrm>
              <a:off x="-32" y="1632220"/>
              <a:ext cx="1800200"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基于众包的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内容产生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4" name="矩形 53"/>
            <p:cNvSpPr/>
            <p:nvPr/>
          </p:nvSpPr>
          <p:spPr bwMode="auto">
            <a:xfrm>
              <a:off x="9352" y="5209250"/>
              <a:ext cx="1810196"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互联网</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开放数据源</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5" name="右箭头 54"/>
            <p:cNvSpPr/>
            <p:nvPr/>
          </p:nvSpPr>
          <p:spPr bwMode="auto">
            <a:xfrm>
              <a:off x="3096314"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6" name="矩形 55"/>
            <p:cNvSpPr/>
            <p:nvPr/>
          </p:nvSpPr>
          <p:spPr bwMode="auto">
            <a:xfrm>
              <a:off x="3456354" y="2000240"/>
              <a:ext cx="720080" cy="15121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知识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自主</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发现</a:t>
              </a:r>
            </a:p>
          </p:txBody>
        </p:sp>
        <p:sp>
          <p:nvSpPr>
            <p:cNvPr id="57" name="右箭头 56"/>
            <p:cNvSpPr/>
            <p:nvPr/>
          </p:nvSpPr>
          <p:spPr bwMode="auto">
            <a:xfrm>
              <a:off x="4176434"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pic>
          <p:nvPicPr>
            <p:cNvPr id="58" name="Picture 2"/>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536482" y="2324299"/>
              <a:ext cx="847817" cy="8275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9" name="矩形 58"/>
            <p:cNvSpPr/>
            <p:nvPr/>
          </p:nvSpPr>
          <p:spPr>
            <a:xfrm>
              <a:off x="4464474" y="2504866"/>
              <a:ext cx="1027837"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动态知识图谱</a:t>
              </a:r>
            </a:p>
          </p:txBody>
        </p:sp>
        <p:sp>
          <p:nvSpPr>
            <p:cNvPr id="60" name="矩形 59"/>
            <p:cNvSpPr/>
            <p:nvPr/>
          </p:nvSpPr>
          <p:spPr bwMode="auto">
            <a:xfrm>
              <a:off x="4248440" y="3070595"/>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表示与存储</a:t>
              </a:r>
            </a:p>
          </p:txBody>
        </p:sp>
        <p:sp>
          <p:nvSpPr>
            <p:cNvPr id="61" name="矩形 60"/>
            <p:cNvSpPr/>
            <p:nvPr/>
          </p:nvSpPr>
          <p:spPr bwMode="auto">
            <a:xfrm>
              <a:off x="5688600" y="2000240"/>
              <a:ext cx="631542" cy="307183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推理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QA</a:t>
              </a:r>
              <a:endPar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2" name="右箭头 61"/>
            <p:cNvSpPr/>
            <p:nvPr/>
          </p:nvSpPr>
          <p:spPr bwMode="auto">
            <a:xfrm>
              <a:off x="5328560"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3" name="矩形 62"/>
            <p:cNvSpPr/>
            <p:nvPr/>
          </p:nvSpPr>
          <p:spPr bwMode="auto">
            <a:xfrm>
              <a:off x="4248440" y="1928806"/>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维护与演化</a:t>
              </a:r>
            </a:p>
          </p:txBody>
        </p:sp>
        <p:grpSp>
          <p:nvGrpSpPr>
            <p:cNvPr id="64" name="组合 40"/>
            <p:cNvGrpSpPr/>
            <p:nvPr/>
          </p:nvGrpSpPr>
          <p:grpSpPr>
            <a:xfrm>
              <a:off x="1962424" y="5135138"/>
              <a:ext cx="4643470" cy="865630"/>
              <a:chOff x="2285984" y="4563634"/>
              <a:chExt cx="4643470" cy="865630"/>
            </a:xfrm>
          </p:grpSpPr>
          <p:sp>
            <p:nvSpPr>
              <p:cNvPr id="85" name="矩形 84"/>
              <p:cNvSpPr/>
              <p:nvPr/>
            </p:nvSpPr>
            <p:spPr bwMode="auto">
              <a:xfrm>
                <a:off x="2285984" y="4572008"/>
                <a:ext cx="4643470" cy="85725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计算架构</a:t>
                </a:r>
                <a:r>
                  <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智能算法</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86" name="文本框 2"/>
              <p:cNvSpPr txBox="1"/>
              <p:nvPr/>
            </p:nvSpPr>
            <p:spPr>
              <a:xfrm>
                <a:off x="2500298"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流式计算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7" name="文本框 98"/>
              <p:cNvSpPr txBox="1"/>
              <p:nvPr/>
            </p:nvSpPr>
            <p:spPr>
              <a:xfrm>
                <a:off x="3643306"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深度学习</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8" name="文本框 99"/>
              <p:cNvSpPr txBox="1"/>
              <p:nvPr/>
            </p:nvSpPr>
            <p:spPr>
              <a:xfrm>
                <a:off x="4714876"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内存计算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9" name="文本框 100"/>
              <p:cNvSpPr txBox="1"/>
              <p:nvPr/>
            </p:nvSpPr>
            <p:spPr>
              <a:xfrm>
                <a:off x="5837977" y="4563634"/>
                <a:ext cx="877163"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a:solidFill>
                      <a:prstClr val="black"/>
                    </a:solidFill>
                    <a:latin typeface="黑体" panose="02010609060101010101" pitchFamily="49" charset="-122"/>
                    <a:ea typeface="黑体" panose="02010609060101010101" pitchFamily="49" charset="-122"/>
                  </a:rPr>
                  <a:t>图</a:t>
                </a:r>
                <a:r>
                  <a:rPr lang="zh-CN" altLang="en-US" dirty="0" smtClean="0">
                    <a:solidFill>
                      <a:prstClr val="black"/>
                    </a:solidFill>
                    <a:latin typeface="黑体" panose="02010609060101010101" pitchFamily="49" charset="-122"/>
                    <a:ea typeface="黑体" panose="02010609060101010101" pitchFamily="49" charset="-122"/>
                  </a:rPr>
                  <a:t>计算</a:t>
                </a:r>
                <a:endParaRPr lang="zh-CN" altLang="en-US" dirty="0">
                  <a:solidFill>
                    <a:prstClr val="black"/>
                  </a:solidFill>
                  <a:latin typeface="黑体" panose="02010609060101010101" pitchFamily="49" charset="-122"/>
                  <a:ea typeface="黑体" panose="02010609060101010101" pitchFamily="49" charset="-122"/>
                </a:endParaRPr>
              </a:p>
            </p:txBody>
          </p:sp>
        </p:grpSp>
        <p:sp>
          <p:nvSpPr>
            <p:cNvPr id="65" name="TextBox 37"/>
            <p:cNvSpPr txBox="1"/>
            <p:nvPr/>
          </p:nvSpPr>
          <p:spPr>
            <a:xfrm>
              <a:off x="1962434" y="1571612"/>
              <a:ext cx="649537" cy="369332"/>
            </a:xfrm>
            <a:prstGeom prst="rect">
              <a:avLst/>
            </a:prstGeom>
            <a:noFill/>
          </p:spPr>
          <p:txBody>
            <a:bodyPr wrap="none" rtlCol="0">
              <a:spAutoFit/>
            </a:bodyPr>
            <a:lstStyle/>
            <a:p>
              <a:r>
                <a:rPr lang="zh-CN" altLang="en-US" b="1" dirty="0" smtClean="0">
                  <a:latin typeface="黑体" pitchFamily="49" charset="-122"/>
                  <a:ea typeface="黑体" pitchFamily="49" charset="-122"/>
                </a:rPr>
                <a:t>脑机</a:t>
              </a:r>
              <a:endParaRPr lang="zh-CN" altLang="en-US" b="1" dirty="0">
                <a:latin typeface="黑体" pitchFamily="49" charset="-122"/>
                <a:ea typeface="黑体" pitchFamily="49" charset="-122"/>
              </a:endParaRPr>
            </a:p>
          </p:txBody>
        </p:sp>
        <p:sp>
          <p:nvSpPr>
            <p:cNvPr id="66" name="矩形 65"/>
            <p:cNvSpPr/>
            <p:nvPr/>
          </p:nvSpPr>
          <p:spPr bwMode="auto">
            <a:xfrm>
              <a:off x="33599" y="3808754"/>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结构化历史数据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（统计）</a:t>
              </a:r>
            </a:p>
          </p:txBody>
        </p:sp>
        <p:sp>
          <p:nvSpPr>
            <p:cNvPr id="67" name="矩形 66"/>
            <p:cNvSpPr/>
            <p:nvPr/>
          </p:nvSpPr>
          <p:spPr bwMode="auto">
            <a:xfrm>
              <a:off x="19349" y="4523134"/>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实时数据采集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（传感）</a:t>
              </a:r>
            </a:p>
          </p:txBody>
        </p:sp>
        <p:sp>
          <p:nvSpPr>
            <p:cNvPr id="68" name="右箭头 67"/>
            <p:cNvSpPr/>
            <p:nvPr/>
          </p:nvSpPr>
          <p:spPr bwMode="auto">
            <a:xfrm>
              <a:off x="1819550" y="4000504"/>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9" name="右箭头 68"/>
            <p:cNvSpPr/>
            <p:nvPr/>
          </p:nvSpPr>
          <p:spPr bwMode="auto">
            <a:xfrm>
              <a:off x="1831394" y="464857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0" name="矩形 69"/>
            <p:cNvSpPr/>
            <p:nvPr/>
          </p:nvSpPr>
          <p:spPr bwMode="auto">
            <a:xfrm>
              <a:off x="3462624" y="3571876"/>
              <a:ext cx="720080" cy="15121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统计</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自主</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关联</a:t>
              </a:r>
            </a:p>
          </p:txBody>
        </p:sp>
        <p:sp>
          <p:nvSpPr>
            <p:cNvPr id="71" name="右箭头 70"/>
            <p:cNvSpPr/>
            <p:nvPr/>
          </p:nvSpPr>
          <p:spPr bwMode="auto">
            <a:xfrm>
              <a:off x="6391580" y="3204239"/>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2" name="矩形 71"/>
            <p:cNvSpPr/>
            <p:nvPr/>
          </p:nvSpPr>
          <p:spPr bwMode="auto">
            <a:xfrm>
              <a:off x="6761574" y="3058734"/>
              <a:ext cx="1791876" cy="562016"/>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规律发现决策支持（面向社会）</a:t>
              </a:r>
            </a:p>
          </p:txBody>
        </p:sp>
        <p:sp>
          <p:nvSpPr>
            <p:cNvPr id="73" name="右箭头 72"/>
            <p:cNvSpPr/>
            <p:nvPr/>
          </p:nvSpPr>
          <p:spPr bwMode="auto">
            <a:xfrm>
              <a:off x="6391580" y="4561561"/>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4" name="矩形 73"/>
            <p:cNvSpPr/>
            <p:nvPr/>
          </p:nvSpPr>
          <p:spPr bwMode="auto">
            <a:xfrm>
              <a:off x="6761574" y="4429132"/>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无人实时智能系统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（面向机器）</a:t>
              </a:r>
            </a:p>
          </p:txBody>
        </p:sp>
        <p:sp>
          <p:nvSpPr>
            <p:cNvPr id="75" name="右箭头 74"/>
            <p:cNvSpPr/>
            <p:nvPr/>
          </p:nvSpPr>
          <p:spPr bwMode="auto">
            <a:xfrm>
              <a:off x="3105434" y="4216488"/>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6" name="右箭头 75"/>
            <p:cNvSpPr/>
            <p:nvPr/>
          </p:nvSpPr>
          <p:spPr bwMode="auto">
            <a:xfrm>
              <a:off x="4236470" y="428625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pic>
          <p:nvPicPr>
            <p:cNvPr id="77" name="Picture 2" descr="http://tse1.mm.bing.net/th?&amp;id=OIP.Mf7775159d3517a4af6ad25868e0dbfado0&amp;w=299&amp;h=186&amp;c=0&amp;pid=1.9&amp;rs=0&amp;p=0"/>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4605630" y="4143385"/>
              <a:ext cx="857256" cy="533277"/>
            </a:xfrm>
            <a:prstGeom prst="rect">
              <a:avLst/>
            </a:prstGeom>
            <a:noFill/>
          </p:spPr>
        </p:pic>
        <p:sp>
          <p:nvSpPr>
            <p:cNvPr id="78" name="矩形 77"/>
            <p:cNvSpPr/>
            <p:nvPr/>
          </p:nvSpPr>
          <p:spPr>
            <a:xfrm>
              <a:off x="4524512" y="4071942"/>
              <a:ext cx="1027837"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模型与算法库</a:t>
              </a:r>
            </a:p>
          </p:txBody>
        </p:sp>
        <p:sp>
          <p:nvSpPr>
            <p:cNvPr id="79" name="矩形 78"/>
            <p:cNvSpPr/>
            <p:nvPr/>
          </p:nvSpPr>
          <p:spPr bwMode="auto">
            <a:xfrm>
              <a:off x="4248440" y="4643466"/>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增量更新</a:t>
              </a:r>
            </a:p>
          </p:txBody>
        </p:sp>
        <p:sp>
          <p:nvSpPr>
            <p:cNvPr id="80" name="右箭头 79"/>
            <p:cNvSpPr/>
            <p:nvPr/>
          </p:nvSpPr>
          <p:spPr bwMode="auto">
            <a:xfrm>
              <a:off x="5388598" y="428625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81" name="矩形 80"/>
            <p:cNvSpPr/>
            <p:nvPr/>
          </p:nvSpPr>
          <p:spPr bwMode="auto">
            <a:xfrm>
              <a:off x="4248440" y="3643322"/>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建模与优化</a:t>
              </a:r>
            </a:p>
          </p:txBody>
        </p:sp>
        <p:sp>
          <p:nvSpPr>
            <p:cNvPr id="83" name="TextBox 58"/>
            <p:cNvSpPr txBox="1"/>
            <p:nvPr/>
          </p:nvSpPr>
          <p:spPr>
            <a:xfrm>
              <a:off x="8497669" y="3143248"/>
              <a:ext cx="649537" cy="369332"/>
            </a:xfrm>
            <a:prstGeom prst="rect">
              <a:avLst/>
            </a:prstGeom>
            <a:noFill/>
          </p:spPr>
          <p:txBody>
            <a:bodyPr wrap="none" rtlCol="0">
              <a:spAutoFit/>
            </a:bodyPr>
            <a:lstStyle/>
            <a:p>
              <a:r>
                <a:rPr lang="zh-CN" altLang="en-US" b="1" dirty="0">
                  <a:solidFill>
                    <a:srgbClr val="002060"/>
                  </a:solidFill>
                  <a:latin typeface="黑体" pitchFamily="49" charset="-122"/>
                  <a:ea typeface="黑体" pitchFamily="49" charset="-122"/>
                </a:rPr>
                <a:t>决策</a:t>
              </a:r>
            </a:p>
          </p:txBody>
        </p:sp>
        <p:sp>
          <p:nvSpPr>
            <p:cNvPr id="84" name="TextBox 59"/>
            <p:cNvSpPr txBox="1"/>
            <p:nvPr/>
          </p:nvSpPr>
          <p:spPr>
            <a:xfrm>
              <a:off x="8501090" y="3845486"/>
              <a:ext cx="649537" cy="369332"/>
            </a:xfrm>
            <a:prstGeom prst="rect">
              <a:avLst/>
            </a:prstGeom>
            <a:noFill/>
          </p:spPr>
          <p:txBody>
            <a:bodyPr wrap="none" rtlCol="0">
              <a:spAutoFit/>
            </a:bodyPr>
            <a:lstStyle/>
            <a:p>
              <a:r>
                <a:rPr lang="zh-CN" altLang="en-US" b="1" dirty="0" smtClean="0">
                  <a:solidFill>
                    <a:srgbClr val="002060"/>
                  </a:solidFill>
                  <a:latin typeface="黑体" pitchFamily="49" charset="-122"/>
                  <a:ea typeface="黑体" pitchFamily="49" charset="-122"/>
                </a:rPr>
                <a:t>社会</a:t>
              </a:r>
              <a:endParaRPr lang="zh-CN" altLang="en-US" b="1" dirty="0">
                <a:solidFill>
                  <a:srgbClr val="002060"/>
                </a:solidFill>
                <a:latin typeface="黑体" pitchFamily="49" charset="-122"/>
                <a:ea typeface="黑体" pitchFamily="49" charset="-122"/>
              </a:endParaRPr>
            </a:p>
          </p:txBody>
        </p:sp>
      </p:grpSp>
      <p:sp>
        <p:nvSpPr>
          <p:cNvPr id="90" name="TextBox 59"/>
          <p:cNvSpPr txBox="1"/>
          <p:nvPr/>
        </p:nvSpPr>
        <p:spPr>
          <a:xfrm>
            <a:off x="8601518" y="5267624"/>
            <a:ext cx="649537" cy="369332"/>
          </a:xfrm>
          <a:prstGeom prst="rect">
            <a:avLst/>
          </a:prstGeom>
          <a:noFill/>
        </p:spPr>
        <p:txBody>
          <a:bodyPr wrap="none" rtlCol="0">
            <a:spAutoFit/>
          </a:bodyPr>
          <a:lstStyle/>
          <a:p>
            <a:r>
              <a:rPr lang="zh-CN" altLang="en-US" b="1" dirty="0" smtClean="0">
                <a:solidFill>
                  <a:srgbClr val="002060"/>
                </a:solidFill>
                <a:latin typeface="黑体" pitchFamily="49" charset="-122"/>
                <a:ea typeface="黑体" pitchFamily="49" charset="-122"/>
              </a:rPr>
              <a:t>生产</a:t>
            </a:r>
            <a:endParaRPr lang="zh-CN" altLang="en-US" b="1" dirty="0">
              <a:solidFill>
                <a:srgbClr val="002060"/>
              </a:solidFill>
              <a:latin typeface="黑体" pitchFamily="49" charset="-122"/>
              <a:ea typeface="黑体" pitchFamily="49" charset="-122"/>
            </a:endParaRPr>
          </a:p>
        </p:txBody>
      </p:sp>
      <p:sp>
        <p:nvSpPr>
          <p:cNvPr id="91" name="TextBox 58"/>
          <p:cNvSpPr txBox="1"/>
          <p:nvPr/>
        </p:nvSpPr>
        <p:spPr>
          <a:xfrm>
            <a:off x="8602983" y="3323408"/>
            <a:ext cx="649537" cy="369332"/>
          </a:xfrm>
          <a:prstGeom prst="rect">
            <a:avLst/>
          </a:prstGeom>
          <a:noFill/>
        </p:spPr>
        <p:txBody>
          <a:bodyPr wrap="none" rtlCol="0">
            <a:spAutoFit/>
          </a:bodyPr>
          <a:lstStyle/>
          <a:p>
            <a:r>
              <a:rPr lang="zh-CN" altLang="en-US" b="1" dirty="0">
                <a:solidFill>
                  <a:srgbClr val="002060"/>
                </a:solidFill>
                <a:latin typeface="黑体" pitchFamily="49" charset="-122"/>
                <a:ea typeface="黑体" pitchFamily="49" charset="-122"/>
              </a:rPr>
              <a:t>智能</a:t>
            </a:r>
          </a:p>
        </p:txBody>
      </p:sp>
      <p:sp>
        <p:nvSpPr>
          <p:cNvPr id="6" name="矩形 5"/>
          <p:cNvSpPr/>
          <p:nvPr/>
        </p:nvSpPr>
        <p:spPr>
          <a:xfrm>
            <a:off x="23587" y="2311054"/>
            <a:ext cx="1880755" cy="4612492"/>
          </a:xfrm>
          <a:prstGeom prst="rect">
            <a:avLst/>
          </a:prstGeom>
          <a:gradFill>
            <a:gsLst>
              <a:gs pos="50000">
                <a:schemeClr val="accent1">
                  <a:tint val="100000"/>
                  <a:shade val="100000"/>
                  <a:satMod val="130000"/>
                  <a:alpha val="63000"/>
                </a:schemeClr>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tx1"/>
                </a:solidFill>
              </a:rPr>
              <a:t>数据科学</a:t>
            </a:r>
            <a:endParaRPr lang="en-US" altLang="zh-CN" sz="2400" b="1" dirty="0" smtClean="0">
              <a:solidFill>
                <a:schemeClr val="tx1"/>
              </a:solidFill>
            </a:endParaRPr>
          </a:p>
          <a:p>
            <a:pPr algn="ctr"/>
            <a:r>
              <a:rPr lang="zh-CN" altLang="en-US" sz="2000" b="1" dirty="0" smtClean="0">
                <a:solidFill>
                  <a:schemeClr val="tx1"/>
                </a:solidFill>
              </a:rPr>
              <a:t>（</a:t>
            </a:r>
            <a:r>
              <a:rPr lang="zh-CN" altLang="en-US" sz="2000" b="1" dirty="0">
                <a:solidFill>
                  <a:schemeClr val="tx1"/>
                </a:solidFill>
              </a:rPr>
              <a:t>中国计算机学会</a:t>
            </a:r>
            <a:r>
              <a:rPr lang="en-US" altLang="zh-CN" sz="2000" b="1" dirty="0">
                <a:solidFill>
                  <a:schemeClr val="tx1"/>
                </a:solidFill>
              </a:rPr>
              <a:t>A</a:t>
            </a:r>
            <a:r>
              <a:rPr lang="zh-CN" altLang="en-US" sz="2000" b="1" dirty="0">
                <a:solidFill>
                  <a:schemeClr val="tx1"/>
                </a:solidFill>
              </a:rPr>
              <a:t>类</a:t>
            </a:r>
            <a:r>
              <a:rPr lang="zh-CN" altLang="en-US" sz="2000" b="1" dirty="0" smtClean="0">
                <a:solidFill>
                  <a:schemeClr val="tx1"/>
                </a:solidFill>
              </a:rPr>
              <a:t>论文</a:t>
            </a:r>
            <a:r>
              <a:rPr lang="en-US" altLang="zh-CN" sz="2000" b="1" dirty="0" smtClean="0">
                <a:solidFill>
                  <a:srgbClr val="FF0000"/>
                </a:solidFill>
              </a:rPr>
              <a:t>10</a:t>
            </a:r>
            <a:r>
              <a:rPr lang="zh-CN" altLang="en-US" sz="2000" b="1" dirty="0" smtClean="0">
                <a:solidFill>
                  <a:schemeClr val="tx1"/>
                </a:solidFill>
              </a:rPr>
              <a:t>篇、授权专利</a:t>
            </a:r>
            <a:r>
              <a:rPr lang="en-US" altLang="zh-CN" sz="2000" b="1" dirty="0" smtClean="0">
                <a:solidFill>
                  <a:srgbClr val="FF0000"/>
                </a:solidFill>
              </a:rPr>
              <a:t>2</a:t>
            </a:r>
            <a:r>
              <a:rPr lang="zh-CN" altLang="en-US" sz="2000" b="1" dirty="0" smtClean="0">
                <a:solidFill>
                  <a:schemeClr val="tx1"/>
                </a:solidFill>
              </a:rPr>
              <a:t>项）</a:t>
            </a:r>
            <a:endParaRPr lang="zh-CN" altLang="en-US" sz="2000" b="1" dirty="0">
              <a:solidFill>
                <a:schemeClr val="tx1"/>
              </a:solidFill>
            </a:endParaRPr>
          </a:p>
        </p:txBody>
      </p:sp>
      <p:sp>
        <p:nvSpPr>
          <p:cNvPr id="7" name="矩形 6"/>
          <p:cNvSpPr/>
          <p:nvPr/>
        </p:nvSpPr>
        <p:spPr>
          <a:xfrm>
            <a:off x="2032967" y="2359928"/>
            <a:ext cx="4643470" cy="3571900"/>
          </a:xfrm>
          <a:prstGeom prst="rect">
            <a:avLst/>
          </a:prstGeom>
          <a:solidFill>
            <a:schemeClr val="accent6">
              <a:lumMod val="60000"/>
              <a:lumOff val="40000"/>
              <a:alpha val="51000"/>
            </a:schemeClr>
          </a:solidFill>
          <a:ln>
            <a:solidFill>
              <a:schemeClr val="accent1">
                <a:shade val="95000"/>
                <a:satMod val="105000"/>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smtClean="0">
                <a:solidFill>
                  <a:schemeClr val="tx1"/>
                </a:solidFill>
              </a:rPr>
              <a:t>智能科学与认知科学</a:t>
            </a:r>
            <a:endParaRPr lang="en-US" altLang="zh-CN" sz="2800" b="1" dirty="0" smtClean="0">
              <a:solidFill>
                <a:schemeClr val="tx1"/>
              </a:solidFill>
            </a:endParaRPr>
          </a:p>
          <a:p>
            <a:pPr algn="ctr"/>
            <a:r>
              <a:rPr lang="zh-CN" altLang="en-US" sz="2000" b="1" dirty="0" smtClean="0">
                <a:solidFill>
                  <a:schemeClr val="tx1"/>
                </a:solidFill>
              </a:rPr>
              <a:t>（</a:t>
            </a:r>
            <a:r>
              <a:rPr lang="en-US" altLang="zh-CN" sz="2000" b="1" dirty="0" smtClean="0">
                <a:solidFill>
                  <a:schemeClr val="tx1"/>
                </a:solidFill>
              </a:rPr>
              <a:t>Nature</a:t>
            </a:r>
            <a:r>
              <a:rPr lang="zh-CN" altLang="en-US" sz="2000" b="1" dirty="0" smtClean="0">
                <a:solidFill>
                  <a:schemeClr val="tx1"/>
                </a:solidFill>
              </a:rPr>
              <a:t>子刊</a:t>
            </a:r>
            <a:r>
              <a:rPr lang="en-US" altLang="zh-CN" sz="2000" b="1" dirty="0">
                <a:solidFill>
                  <a:srgbClr val="FF0000"/>
                </a:solidFill>
              </a:rPr>
              <a:t>1</a:t>
            </a:r>
            <a:r>
              <a:rPr lang="zh-CN" altLang="en-US" sz="2000" b="1" dirty="0" smtClean="0">
                <a:solidFill>
                  <a:schemeClr val="tx1"/>
                </a:solidFill>
              </a:rPr>
              <a:t>篇，</a:t>
            </a:r>
            <a:r>
              <a:rPr lang="zh-CN" altLang="en-US" sz="2000" b="1" dirty="0">
                <a:solidFill>
                  <a:schemeClr val="tx1"/>
                </a:solidFill>
              </a:rPr>
              <a:t>中国计算机学会</a:t>
            </a:r>
            <a:r>
              <a:rPr lang="en-US" altLang="zh-CN" sz="2000" b="1" dirty="0">
                <a:solidFill>
                  <a:schemeClr val="tx1"/>
                </a:solidFill>
              </a:rPr>
              <a:t>A</a:t>
            </a:r>
            <a:r>
              <a:rPr lang="zh-CN" altLang="en-US" sz="2000" b="1" dirty="0">
                <a:solidFill>
                  <a:schemeClr val="tx1"/>
                </a:solidFill>
              </a:rPr>
              <a:t>类</a:t>
            </a:r>
            <a:r>
              <a:rPr lang="zh-CN" altLang="en-US" sz="2000" b="1" dirty="0" smtClean="0">
                <a:solidFill>
                  <a:schemeClr val="tx1"/>
                </a:solidFill>
              </a:rPr>
              <a:t>论文</a:t>
            </a:r>
            <a:r>
              <a:rPr lang="en-US" altLang="zh-CN" sz="2000" b="1" dirty="0">
                <a:solidFill>
                  <a:srgbClr val="FF0000"/>
                </a:solidFill>
              </a:rPr>
              <a:t>8</a:t>
            </a:r>
            <a:r>
              <a:rPr lang="zh-CN" altLang="en-US" sz="2000" b="1" dirty="0" smtClean="0">
                <a:solidFill>
                  <a:schemeClr val="tx1"/>
                </a:solidFill>
              </a:rPr>
              <a:t>篇</a:t>
            </a:r>
            <a:r>
              <a:rPr lang="en-US" altLang="zh-CN" sz="2000" b="1" dirty="0" smtClean="0">
                <a:solidFill>
                  <a:schemeClr val="tx1"/>
                </a:solidFill>
              </a:rPr>
              <a:t>,</a:t>
            </a:r>
            <a:r>
              <a:rPr lang="zh-CN" altLang="en-US" sz="2000" b="1" dirty="0" smtClean="0">
                <a:solidFill>
                  <a:schemeClr val="tx1"/>
                </a:solidFill>
              </a:rPr>
              <a:t>基金重点项目</a:t>
            </a:r>
            <a:r>
              <a:rPr lang="en-US" altLang="zh-CN" sz="2000" b="1" dirty="0" smtClean="0">
                <a:solidFill>
                  <a:srgbClr val="FF0000"/>
                </a:solidFill>
              </a:rPr>
              <a:t>1</a:t>
            </a:r>
            <a:r>
              <a:rPr lang="zh-CN" altLang="en-US" sz="2000" b="1" dirty="0" smtClean="0">
                <a:solidFill>
                  <a:schemeClr val="tx1"/>
                </a:solidFill>
              </a:rPr>
              <a:t>项）</a:t>
            </a:r>
            <a:endParaRPr lang="en-US" altLang="zh-CN" sz="2000" b="1" dirty="0" smtClean="0">
              <a:solidFill>
                <a:schemeClr val="tx1"/>
              </a:solidFill>
            </a:endParaRPr>
          </a:p>
          <a:p>
            <a:pPr algn="ctr"/>
            <a:endParaRPr lang="zh-CN" altLang="en-US" b="1" dirty="0">
              <a:solidFill>
                <a:schemeClr val="tx1"/>
              </a:solidFill>
            </a:endParaRPr>
          </a:p>
        </p:txBody>
      </p:sp>
      <p:sp>
        <p:nvSpPr>
          <p:cNvPr id="8" name="矩形 7"/>
          <p:cNvSpPr/>
          <p:nvPr/>
        </p:nvSpPr>
        <p:spPr>
          <a:xfrm>
            <a:off x="2032967" y="5931828"/>
            <a:ext cx="4643470" cy="991718"/>
          </a:xfrm>
          <a:prstGeom prst="rect">
            <a:avLst/>
          </a:prstGeom>
          <a:solidFill>
            <a:schemeClr val="accent4">
              <a:lumMod val="60000"/>
              <a:lumOff val="40000"/>
              <a:alpha val="49000"/>
            </a:schemeClr>
          </a:solidFill>
          <a:ln>
            <a:solidFill>
              <a:schemeClr val="accent1">
                <a:shade val="95000"/>
                <a:satMod val="105000"/>
                <a:alpha val="51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b="1" dirty="0" smtClean="0">
                <a:solidFill>
                  <a:schemeClr val="tx1"/>
                </a:solidFill>
              </a:rPr>
              <a:t>新型计算与系统</a:t>
            </a:r>
            <a:endParaRPr lang="en-US" altLang="zh-CN" sz="2800" b="1" dirty="0" smtClean="0">
              <a:solidFill>
                <a:schemeClr val="tx1"/>
              </a:solidFill>
            </a:endParaRPr>
          </a:p>
          <a:p>
            <a:pPr algn="ctr"/>
            <a:r>
              <a:rPr lang="zh-CN" altLang="en-US" sz="2000" b="1" dirty="0">
                <a:solidFill>
                  <a:schemeClr val="tx1"/>
                </a:solidFill>
              </a:rPr>
              <a:t>（</a:t>
            </a:r>
            <a:r>
              <a:rPr lang="en-US" altLang="zh-CN" sz="2000" b="1" dirty="0">
                <a:solidFill>
                  <a:schemeClr val="tx1"/>
                </a:solidFill>
              </a:rPr>
              <a:t>Nature</a:t>
            </a:r>
            <a:r>
              <a:rPr lang="zh-CN" altLang="en-US" sz="2000" b="1" dirty="0">
                <a:solidFill>
                  <a:schemeClr val="tx1"/>
                </a:solidFill>
              </a:rPr>
              <a:t>子</a:t>
            </a:r>
            <a:r>
              <a:rPr lang="zh-CN" altLang="en-US" sz="2000" b="1" dirty="0" smtClean="0">
                <a:solidFill>
                  <a:schemeClr val="tx1"/>
                </a:solidFill>
              </a:rPr>
              <a:t>刊</a:t>
            </a:r>
            <a:r>
              <a:rPr lang="en-US" altLang="zh-CN" sz="2000" b="1" dirty="0">
                <a:solidFill>
                  <a:srgbClr val="FF0000"/>
                </a:solidFill>
              </a:rPr>
              <a:t>2</a:t>
            </a:r>
            <a:r>
              <a:rPr lang="zh-CN" altLang="en-US" sz="2000" b="1" dirty="0" smtClean="0">
                <a:solidFill>
                  <a:schemeClr val="tx1"/>
                </a:solidFill>
              </a:rPr>
              <a:t>篇，专利</a:t>
            </a:r>
            <a:r>
              <a:rPr lang="en-US" altLang="zh-CN" sz="2000" b="1" dirty="0">
                <a:solidFill>
                  <a:srgbClr val="FF0000"/>
                </a:solidFill>
              </a:rPr>
              <a:t>7</a:t>
            </a:r>
            <a:r>
              <a:rPr lang="zh-CN" altLang="en-US" sz="2000" b="1" dirty="0" smtClean="0">
                <a:solidFill>
                  <a:schemeClr val="tx1"/>
                </a:solidFill>
              </a:rPr>
              <a:t>项 </a:t>
            </a:r>
            <a:r>
              <a:rPr lang="zh-CN" altLang="en-US" sz="2000" b="1" dirty="0">
                <a:solidFill>
                  <a:schemeClr val="tx1"/>
                </a:solidFill>
              </a:rPr>
              <a:t>、</a:t>
            </a:r>
            <a:r>
              <a:rPr lang="zh-CN" altLang="en-US" sz="2000" b="1" dirty="0" smtClean="0">
                <a:solidFill>
                  <a:schemeClr val="tx1"/>
                </a:solidFill>
              </a:rPr>
              <a:t>新增</a:t>
            </a:r>
            <a:r>
              <a:rPr lang="en-US" altLang="zh-CN" sz="2000" b="1" dirty="0" smtClean="0">
                <a:solidFill>
                  <a:srgbClr val="FF0000"/>
                </a:solidFill>
              </a:rPr>
              <a:t>2</a:t>
            </a:r>
            <a:r>
              <a:rPr lang="zh-CN" altLang="en-US" sz="2000" b="1" dirty="0" smtClean="0">
                <a:solidFill>
                  <a:schemeClr val="tx1"/>
                </a:solidFill>
              </a:rPr>
              <a:t>项</a:t>
            </a:r>
            <a:r>
              <a:rPr lang="zh-CN" altLang="en-US" sz="2000" b="1" dirty="0">
                <a:solidFill>
                  <a:schemeClr val="tx1"/>
                </a:solidFill>
              </a:rPr>
              <a:t>国家重点研发计划）</a:t>
            </a:r>
            <a:endParaRPr lang="zh-CN" altLang="en-US" b="1" dirty="0">
              <a:solidFill>
                <a:schemeClr val="tx1"/>
              </a:solidFill>
            </a:endParaRPr>
          </a:p>
        </p:txBody>
      </p:sp>
      <p:sp>
        <p:nvSpPr>
          <p:cNvPr id="10" name="矩形 9"/>
          <p:cNvSpPr/>
          <p:nvPr/>
        </p:nvSpPr>
        <p:spPr>
          <a:xfrm>
            <a:off x="6819313" y="2359928"/>
            <a:ext cx="1820150" cy="4563618"/>
          </a:xfrm>
          <a:prstGeom prst="rect">
            <a:avLst/>
          </a:prstGeom>
          <a:solidFill>
            <a:schemeClr val="accent2">
              <a:lumMod val="60000"/>
              <a:lumOff val="40000"/>
              <a:alpha val="6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b="1" dirty="0" smtClean="0">
                <a:solidFill>
                  <a:schemeClr val="tx1"/>
                </a:solidFill>
                <a:latin typeface="+mn-ea"/>
              </a:rPr>
              <a:t>数据工程</a:t>
            </a:r>
            <a:endParaRPr lang="en-US" altLang="zh-CN" sz="2400" b="1" dirty="0" smtClean="0">
              <a:solidFill>
                <a:schemeClr val="tx1"/>
              </a:solidFill>
              <a:latin typeface="+mn-ea"/>
            </a:endParaRPr>
          </a:p>
          <a:p>
            <a:pPr algn="ctr"/>
            <a:r>
              <a:rPr lang="zh-CN" altLang="en-US" sz="2400" b="1" dirty="0" smtClean="0">
                <a:solidFill>
                  <a:schemeClr val="tx1"/>
                </a:solidFill>
                <a:latin typeface="+mn-ea"/>
              </a:rPr>
              <a:t>与</a:t>
            </a:r>
            <a:endParaRPr lang="en-US" altLang="zh-CN" sz="2400" b="1" dirty="0" smtClean="0">
              <a:solidFill>
                <a:schemeClr val="tx1"/>
              </a:solidFill>
              <a:latin typeface="+mn-ea"/>
            </a:endParaRPr>
          </a:p>
          <a:p>
            <a:pPr algn="ctr"/>
            <a:r>
              <a:rPr lang="zh-CN" altLang="en-US" sz="2400" b="1" dirty="0" smtClean="0">
                <a:solidFill>
                  <a:schemeClr val="tx1"/>
                </a:solidFill>
                <a:latin typeface="+mn-ea"/>
              </a:rPr>
              <a:t>脑机系统</a:t>
            </a:r>
            <a:endParaRPr lang="en-US" altLang="zh-CN" sz="2400" b="1" dirty="0" smtClean="0">
              <a:solidFill>
                <a:schemeClr val="tx1"/>
              </a:solidFill>
              <a:latin typeface="+mn-ea"/>
            </a:endParaRPr>
          </a:p>
          <a:p>
            <a:pPr algn="ctr"/>
            <a:r>
              <a:rPr lang="zh-CN" altLang="en-US" sz="2000" b="1" dirty="0">
                <a:solidFill>
                  <a:schemeClr val="tx1"/>
                </a:solidFill>
              </a:rPr>
              <a:t>（</a:t>
            </a:r>
            <a:r>
              <a:rPr lang="en-US" altLang="zh-CN" sz="2000" b="1" dirty="0">
                <a:solidFill>
                  <a:schemeClr val="tx1"/>
                </a:solidFill>
              </a:rPr>
              <a:t>Nature</a:t>
            </a:r>
            <a:r>
              <a:rPr lang="zh-CN" altLang="en-US" sz="2000" b="1" dirty="0">
                <a:solidFill>
                  <a:schemeClr val="tx1"/>
                </a:solidFill>
              </a:rPr>
              <a:t>子</a:t>
            </a:r>
            <a:r>
              <a:rPr lang="zh-CN" altLang="en-US" sz="2000" b="1" dirty="0" smtClean="0">
                <a:solidFill>
                  <a:schemeClr val="tx1"/>
                </a:solidFill>
              </a:rPr>
              <a:t>刊</a:t>
            </a:r>
            <a:r>
              <a:rPr lang="en-US" altLang="zh-CN" sz="2000" b="1" dirty="0">
                <a:solidFill>
                  <a:srgbClr val="FF0000"/>
                </a:solidFill>
              </a:rPr>
              <a:t>1</a:t>
            </a:r>
            <a:r>
              <a:rPr lang="zh-CN" altLang="en-US" sz="2000" b="1" dirty="0" smtClean="0">
                <a:solidFill>
                  <a:schemeClr val="tx1"/>
                </a:solidFill>
              </a:rPr>
              <a:t>篇、授权专利</a:t>
            </a:r>
            <a:r>
              <a:rPr lang="en-US" altLang="zh-CN" sz="2000" b="1" dirty="0">
                <a:solidFill>
                  <a:srgbClr val="FF0000"/>
                </a:solidFill>
              </a:rPr>
              <a:t>9</a:t>
            </a:r>
            <a:r>
              <a:rPr lang="zh-CN" altLang="en-US" sz="2000" b="1" dirty="0" smtClean="0">
                <a:solidFill>
                  <a:schemeClr val="tx1"/>
                </a:solidFill>
              </a:rPr>
              <a:t>项、新增</a:t>
            </a:r>
            <a:r>
              <a:rPr lang="en-US" altLang="zh-CN" sz="2000" b="1" dirty="0">
                <a:solidFill>
                  <a:srgbClr val="FF0000"/>
                </a:solidFill>
              </a:rPr>
              <a:t>3</a:t>
            </a:r>
            <a:r>
              <a:rPr lang="zh-CN" altLang="en-US" sz="2000" b="1" dirty="0" smtClean="0">
                <a:solidFill>
                  <a:schemeClr val="tx1"/>
                </a:solidFill>
              </a:rPr>
              <a:t>项</a:t>
            </a:r>
            <a:r>
              <a:rPr lang="zh-CN" altLang="en-US" sz="2000" b="1" dirty="0">
                <a:solidFill>
                  <a:schemeClr val="tx1"/>
                </a:solidFill>
              </a:rPr>
              <a:t>国家重点研发</a:t>
            </a:r>
            <a:r>
              <a:rPr lang="zh-CN" altLang="en-US" sz="2000" b="1" dirty="0" smtClean="0">
                <a:solidFill>
                  <a:schemeClr val="tx1"/>
                </a:solidFill>
              </a:rPr>
              <a:t>计划、省部级一等奖</a:t>
            </a:r>
            <a:r>
              <a:rPr lang="en-US" altLang="zh-CN" sz="2000" b="1" dirty="0" smtClean="0">
                <a:solidFill>
                  <a:srgbClr val="FF0000"/>
                </a:solidFill>
              </a:rPr>
              <a:t>2</a:t>
            </a:r>
            <a:r>
              <a:rPr lang="zh-CN" altLang="en-US" sz="2000" b="1" dirty="0" smtClean="0">
                <a:solidFill>
                  <a:schemeClr val="tx1"/>
                </a:solidFill>
              </a:rPr>
              <a:t>项）</a:t>
            </a:r>
            <a:endParaRPr lang="en-US" altLang="zh-CN" sz="2000" b="1" dirty="0">
              <a:solidFill>
                <a:schemeClr val="tx1"/>
              </a:solidFill>
            </a:endParaRPr>
          </a:p>
          <a:p>
            <a:pPr algn="ctr"/>
            <a:endParaRPr lang="zh-CN" altLang="en-US" sz="2400" b="1" dirty="0">
              <a:solidFill>
                <a:schemeClr val="tx1"/>
              </a:solidFill>
              <a:latin typeface="+mn-ea"/>
            </a:endParaRPr>
          </a:p>
        </p:txBody>
      </p:sp>
    </p:spTree>
    <p:extLst>
      <p:ext uri="{BB962C8B-B14F-4D97-AF65-F5344CB8AC3E}">
        <p14:creationId xmlns="" xmlns:p14="http://schemas.microsoft.com/office/powerpoint/2010/main" val="2779702291"/>
      </p:ext>
    </p:extLst>
  </p:cSld>
  <p:clrMapOvr>
    <a:masterClrMapping/>
  </p:clrMapOvr>
  <mc:AlternateContent xmlns:mc="http://schemas.openxmlformats.org/markup-compatibility/2006">
    <mc:Choice xmlns="" xmlns:p14="http://schemas.microsoft.com/office/powerpoint/2010/main" Requires="p14">
      <p:transition spd="slow" p14:dur="2000" advTm="39110"/>
    </mc:Choice>
    <mc:Fallback>
      <p:transition spd="slow" advTm="391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vert="horz" lIns="91440" tIns="45720" rIns="91440" bIns="45720" rtlCol="0" anchor="ctr">
            <a:normAutofit fontScale="90000"/>
          </a:bodyPr>
          <a:lstStyle/>
          <a:p>
            <a:r>
              <a:rPr sz="3200" smtClean="0">
                <a:solidFill>
                  <a:srgbClr val="002060"/>
                </a:solidFill>
              </a:rPr>
              <a:t>进展</a:t>
            </a:r>
            <a:r>
              <a:rPr lang="en-US" altLang="zh-CN" sz="3200" smtClean="0">
                <a:solidFill>
                  <a:srgbClr val="002060"/>
                </a:solidFill>
              </a:rPr>
              <a:t>1</a:t>
            </a:r>
            <a:r>
              <a:rPr sz="3200" smtClean="0">
                <a:solidFill>
                  <a:srgbClr val="002060"/>
                </a:solidFill>
              </a:rPr>
              <a:t>：大数据查询的尺度无关理论</a:t>
            </a:r>
            <a:endParaRPr lang="en-US" sz="3200">
              <a:solidFill>
                <a:srgbClr val="002060"/>
              </a:solidFill>
            </a:endParaRPr>
          </a:p>
        </p:txBody>
      </p:sp>
      <p:sp>
        <p:nvSpPr>
          <p:cNvPr id="3" name="内容占位符 2"/>
          <p:cNvSpPr>
            <a:spLocks noGrp="1"/>
          </p:cNvSpPr>
          <p:nvPr>
            <p:ph idx="1"/>
          </p:nvPr>
        </p:nvSpPr>
        <p:spPr>
          <a:xfrm>
            <a:off x="285720" y="891613"/>
            <a:ext cx="8229600" cy="4525963"/>
          </a:xfrm>
        </p:spPr>
        <p:txBody>
          <a:bodyPr>
            <a:normAutofit/>
          </a:bodyPr>
          <a:lstStyle/>
          <a:p>
            <a:r>
              <a:rPr lang="zh-CN" altLang="en-US" sz="2800" b="0" dirty="0" smtClean="0"/>
              <a:t>理论成果：</a:t>
            </a:r>
            <a:endParaRPr lang="zh-CN" altLang="en-US" sz="2800" b="0" dirty="0"/>
          </a:p>
        </p:txBody>
      </p:sp>
      <p:sp>
        <p:nvSpPr>
          <p:cNvPr id="5" name="灯片编号占位符 4"/>
          <p:cNvSpPr>
            <a:spLocks noGrp="1"/>
          </p:cNvSpPr>
          <p:nvPr>
            <p:ph type="sldNum" sz="quarter" idx="12"/>
          </p:nvPr>
        </p:nvSpPr>
        <p:spPr/>
        <p:txBody>
          <a:bodyPr/>
          <a:lstStyle/>
          <a:p>
            <a:fld id="{AA288403-55FA-4D59-AECD-3975BF139F9F}" type="slidenum">
              <a:rPr lang="zh-CN" altLang="en-US" smtClean="0"/>
              <a:pPr/>
              <a:t>22</a:t>
            </a:fld>
            <a:endParaRPr lang="zh-CN" altLang="en-US" dirty="0"/>
          </a:p>
        </p:txBody>
      </p:sp>
      <p:sp>
        <p:nvSpPr>
          <p:cNvPr id="6" name="圆角矩形 5"/>
          <p:cNvSpPr/>
          <p:nvPr/>
        </p:nvSpPr>
        <p:spPr>
          <a:xfrm>
            <a:off x="1893075" y="1395882"/>
            <a:ext cx="5500726" cy="571504"/>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dirty="0" smtClean="0">
                <a:solidFill>
                  <a:schemeClr val="tx1"/>
                </a:solidFill>
                <a:latin typeface="Times New Roman" pitchFamily="18" charset="0"/>
                <a:ea typeface="黑体" pitchFamily="49" charset="-122"/>
                <a:cs typeface="Times New Roman" pitchFamily="18" charset="0"/>
              </a:rPr>
              <a:t>易解性：访问小数据，解决大数据</a:t>
            </a:r>
            <a:endParaRPr lang="zh-CN" altLang="en-US" sz="2400" dirty="0">
              <a:solidFill>
                <a:schemeClr val="tx1"/>
              </a:solidFill>
            </a:endParaRPr>
          </a:p>
        </p:txBody>
      </p:sp>
      <p:sp>
        <p:nvSpPr>
          <p:cNvPr id="7" name="TextBox 6"/>
          <p:cNvSpPr txBox="1"/>
          <p:nvPr/>
        </p:nvSpPr>
        <p:spPr>
          <a:xfrm>
            <a:off x="1214414" y="1978969"/>
            <a:ext cx="1595309" cy="43088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buNone/>
            </a:pPr>
            <a:r>
              <a:rPr lang="zh-CN" altLang="en-US" sz="2200" b="1" dirty="0" smtClean="0">
                <a:solidFill>
                  <a:schemeClr val="tx1"/>
                </a:solidFill>
                <a:latin typeface="黑体" pitchFamily="49" charset="-122"/>
                <a:ea typeface="黑体" pitchFamily="49" charset="-122"/>
                <a:cs typeface="Arial" pitchFamily="34" charset="0"/>
              </a:rPr>
              <a:t>是否可行？</a:t>
            </a:r>
          </a:p>
        </p:txBody>
      </p:sp>
      <p:sp>
        <p:nvSpPr>
          <p:cNvPr id="8" name="TextBox 7"/>
          <p:cNvSpPr txBox="1"/>
          <p:nvPr/>
        </p:nvSpPr>
        <p:spPr>
          <a:xfrm>
            <a:off x="6357950" y="1978969"/>
            <a:ext cx="1595309" cy="430887"/>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buNone/>
            </a:pPr>
            <a:r>
              <a:rPr lang="zh-CN" altLang="en-US" sz="2200" b="1" dirty="0" smtClean="0">
                <a:solidFill>
                  <a:schemeClr val="tx1"/>
                </a:solidFill>
                <a:latin typeface="黑体" pitchFamily="49" charset="-122"/>
                <a:ea typeface="黑体" pitchFamily="49" charset="-122"/>
                <a:cs typeface="Arial" pitchFamily="34" charset="0"/>
              </a:rPr>
              <a:t>如何操作？</a:t>
            </a:r>
          </a:p>
        </p:txBody>
      </p:sp>
      <p:sp>
        <p:nvSpPr>
          <p:cNvPr id="9" name="内容占位符 2"/>
          <p:cNvSpPr>
            <a:spLocks noChangeArrowheads="1"/>
          </p:cNvSpPr>
          <p:nvPr/>
        </p:nvSpPr>
        <p:spPr bwMode="auto">
          <a:xfrm>
            <a:off x="500034" y="2655778"/>
            <a:ext cx="3783934" cy="1500198"/>
          </a:xfrm>
          <a:prstGeom prst="round2DiagRect">
            <a:avLst>
              <a:gd name="adj1" fmla="val 5974"/>
              <a:gd name="adj2" fmla="val 8767"/>
            </a:avLst>
          </a:prstGeom>
          <a:ln>
            <a:headEnd/>
            <a:tailEnd/>
          </a:ln>
          <a:extLst/>
        </p:spPr>
        <p:style>
          <a:lnRef idx="2">
            <a:schemeClr val="accent1"/>
          </a:lnRef>
          <a:fillRef idx="1">
            <a:schemeClr val="lt1"/>
          </a:fillRef>
          <a:effectRef idx="0">
            <a:schemeClr val="accent1"/>
          </a:effectRef>
          <a:fontRef idx="minor">
            <a:schemeClr val="dk1"/>
          </a:fontRef>
        </p:style>
        <p:txBody>
          <a:bodyPr lIns="36000" tIns="48591" rIns="36000" bIns="48591"/>
          <a:lstStyle/>
          <a:p>
            <a:pPr defTabSz="971550">
              <a:spcBef>
                <a:spcPts val="600"/>
              </a:spcBef>
              <a:buClr>
                <a:schemeClr val="accent1"/>
              </a:buClr>
              <a:buSzPct val="80000"/>
            </a:pPr>
            <a:r>
              <a:rPr lang="zh-CN" altLang="en-US" sz="2200" b="1" dirty="0" smtClean="0">
                <a:solidFill>
                  <a:srgbClr val="002D70"/>
                </a:solidFill>
                <a:latin typeface="Times New Roman" pitchFamily="18" charset="0"/>
                <a:ea typeface="黑体" pitchFamily="49" charset="-122"/>
                <a:cs typeface="Times New Roman" pitchFamily="18" charset="0"/>
              </a:rPr>
              <a:t>尺度无关</a:t>
            </a:r>
            <a:r>
              <a:rPr lang="en-US" altLang="zh-CN" sz="2200" b="1" dirty="0" smtClean="0">
                <a:solidFill>
                  <a:srgbClr val="002D70"/>
                </a:solidFill>
                <a:latin typeface="Times New Roman" pitchFamily="18" charset="0"/>
                <a:ea typeface="黑体" pitchFamily="49" charset="-122"/>
                <a:cs typeface="Times New Roman" pitchFamily="18" charset="0"/>
              </a:rPr>
              <a:t>(</a:t>
            </a:r>
            <a:r>
              <a:rPr lang="en-US" altLang="zh-CN" sz="2200" dirty="0" smtClean="0">
                <a:latin typeface="Times New Roman" pitchFamily="18" charset="0"/>
                <a:ea typeface="黑体" pitchFamily="49" charset="-122"/>
                <a:cs typeface="Times New Roman" pitchFamily="18" charset="0"/>
              </a:rPr>
              <a:t>scale-independent)</a:t>
            </a:r>
            <a:r>
              <a:rPr lang="zh-CN" altLang="en-US" sz="2200" dirty="0" smtClean="0">
                <a:latin typeface="Times New Roman" pitchFamily="18" charset="0"/>
                <a:ea typeface="黑体" pitchFamily="49" charset="-122"/>
                <a:cs typeface="Times New Roman" pitchFamily="18" charset="0"/>
              </a:rPr>
              <a:t> 查询</a:t>
            </a:r>
            <a:r>
              <a:rPr lang="en-US" altLang="zh-CN" sz="2200" dirty="0" smtClean="0">
                <a:latin typeface="Times New Roman" pitchFamily="18" charset="0"/>
                <a:ea typeface="黑体" pitchFamily="49" charset="-122"/>
                <a:cs typeface="Times New Roman" pitchFamily="18" charset="0"/>
              </a:rPr>
              <a:t>Q </a:t>
            </a:r>
            <a:r>
              <a:rPr lang="zh-CN" altLang="en-US" sz="2200" dirty="0" smtClean="0">
                <a:latin typeface="Times New Roman" pitchFamily="18" charset="0"/>
                <a:ea typeface="黑体" pitchFamily="49" charset="-122"/>
                <a:cs typeface="Times New Roman" pitchFamily="18" charset="0"/>
              </a:rPr>
              <a:t>：</a:t>
            </a:r>
            <a:r>
              <a:rPr lang="zh-CN" altLang="en-US" sz="2200" b="1" dirty="0" smtClean="0">
                <a:solidFill>
                  <a:srgbClr val="C00000"/>
                </a:solidFill>
                <a:latin typeface="Times New Roman" pitchFamily="18" charset="0"/>
                <a:ea typeface="黑体" pitchFamily="49" charset="-122"/>
                <a:cs typeface="Times New Roman" pitchFamily="18" charset="0"/>
              </a:rPr>
              <a:t>存在</a:t>
            </a:r>
            <a:r>
              <a:rPr lang="zh-CN" altLang="en-US" sz="2200" dirty="0" smtClean="0">
                <a:latin typeface="Times New Roman" pitchFamily="18" charset="0"/>
                <a:ea typeface="黑体" pitchFamily="49" charset="-122"/>
                <a:cs typeface="Times New Roman" pitchFamily="18" charset="0"/>
              </a:rPr>
              <a:t>数据子集</a:t>
            </a:r>
            <a:r>
              <a:rPr lang="en-US" altLang="zh-CN" sz="2200" dirty="0" smtClean="0">
                <a:latin typeface="Times New Roman" pitchFamily="18" charset="0"/>
                <a:ea typeface="黑体" pitchFamily="49" charset="-122"/>
                <a:cs typeface="Times New Roman" pitchFamily="18" charset="0"/>
              </a:rPr>
              <a:t>D</a:t>
            </a:r>
            <a:r>
              <a:rPr lang="en-US" altLang="zh-CN" sz="2200" dirty="0">
                <a:latin typeface="Times New Roman" pitchFamily="18" charset="0"/>
                <a:ea typeface="黑体" pitchFamily="49" charset="-122"/>
                <a:cs typeface="Times New Roman" pitchFamily="18" charset="0"/>
              </a:rPr>
              <a:t>’</a:t>
            </a:r>
            <a:r>
              <a:rPr lang="zh-CN" altLang="en-US" sz="2200" dirty="0">
                <a:latin typeface="Times New Roman" pitchFamily="18" charset="0"/>
                <a:ea typeface="黑体" pitchFamily="49" charset="-122"/>
                <a:cs typeface="Times New Roman" pitchFamily="18" charset="0"/>
              </a:rPr>
              <a:t>使得</a:t>
            </a:r>
            <a:r>
              <a:rPr lang="zh-CN" altLang="en-US" sz="2200" dirty="0" smtClean="0">
                <a:latin typeface="Times New Roman" pitchFamily="18" charset="0"/>
                <a:ea typeface="黑体" pitchFamily="49" charset="-122"/>
                <a:cs typeface="Times New Roman" pitchFamily="18" charset="0"/>
                <a:sym typeface="Symbol" pitchFamily="18" charset="2"/>
              </a:rPr>
              <a:t>：</a:t>
            </a:r>
            <a:r>
              <a:rPr lang="en-GB" altLang="zh-CN" sz="2200" dirty="0" smtClean="0">
                <a:latin typeface="Times New Roman" pitchFamily="18" charset="0"/>
                <a:ea typeface="黑体" pitchFamily="49" charset="-122"/>
                <a:cs typeface="Times New Roman" pitchFamily="18" charset="0"/>
              </a:rPr>
              <a:t> </a:t>
            </a:r>
            <a:r>
              <a:rPr lang="en-US" altLang="zh-CN" sz="2200" dirty="0">
                <a:latin typeface="Times New Roman" pitchFamily="18" charset="0"/>
                <a:ea typeface="黑体" pitchFamily="49" charset="-122"/>
                <a:cs typeface="Times New Roman" pitchFamily="18" charset="0"/>
              </a:rPr>
              <a:t>|</a:t>
            </a:r>
            <a:r>
              <a:rPr lang="en-GB" altLang="zh-CN" sz="2200" dirty="0">
                <a:latin typeface="Times New Roman" pitchFamily="18" charset="0"/>
                <a:ea typeface="黑体" pitchFamily="49" charset="-122"/>
                <a:cs typeface="Times New Roman" pitchFamily="18" charset="0"/>
              </a:rPr>
              <a:t>D</a:t>
            </a:r>
            <a:r>
              <a:rPr lang="en-US" altLang="zh-CN" sz="2200" dirty="0">
                <a:latin typeface="Times New Roman" pitchFamily="18" charset="0"/>
                <a:ea typeface="黑体" pitchFamily="49" charset="-122"/>
                <a:cs typeface="Times New Roman" pitchFamily="18" charset="0"/>
              </a:rPr>
              <a:t>’| ≦</a:t>
            </a:r>
            <a:r>
              <a:rPr lang="en-US" altLang="zh-CN" sz="2200" dirty="0" smtClean="0">
                <a:latin typeface="Times New Roman" pitchFamily="18" charset="0"/>
                <a:ea typeface="黑体" pitchFamily="49" charset="-122"/>
                <a:cs typeface="Times New Roman" pitchFamily="18" charset="0"/>
              </a:rPr>
              <a:t>M</a:t>
            </a:r>
            <a:r>
              <a:rPr lang="zh-CN" altLang="en-US" sz="2200" dirty="0" smtClean="0">
                <a:latin typeface="Times New Roman" pitchFamily="18" charset="0"/>
                <a:ea typeface="黑体" pitchFamily="49" charset="-122"/>
                <a:cs typeface="Times New Roman" pitchFamily="18" charset="0"/>
              </a:rPr>
              <a:t>， </a:t>
            </a:r>
            <a:r>
              <a:rPr lang="en-GB" altLang="zh-CN" sz="2200" dirty="0" smtClean="0">
                <a:latin typeface="Times New Roman" pitchFamily="18" charset="0"/>
                <a:ea typeface="黑体" pitchFamily="49" charset="-122"/>
                <a:cs typeface="Times New Roman" pitchFamily="18" charset="0"/>
              </a:rPr>
              <a:t>Q(D) = Q(D</a:t>
            </a:r>
            <a:r>
              <a:rPr lang="en-GB" altLang="zh-CN" sz="2200" dirty="0">
                <a:latin typeface="Times New Roman" pitchFamily="18" charset="0"/>
                <a:ea typeface="黑体" pitchFamily="49" charset="-122"/>
                <a:cs typeface="Times New Roman" pitchFamily="18" charset="0"/>
              </a:rPr>
              <a:t>’)</a:t>
            </a:r>
          </a:p>
        </p:txBody>
      </p:sp>
      <p:sp>
        <p:nvSpPr>
          <p:cNvPr id="10" name="内容占位符 2"/>
          <p:cNvSpPr>
            <a:spLocks noChangeArrowheads="1"/>
          </p:cNvSpPr>
          <p:nvPr/>
        </p:nvSpPr>
        <p:spPr bwMode="auto">
          <a:xfrm>
            <a:off x="4643438" y="2654776"/>
            <a:ext cx="4071966" cy="1501200"/>
          </a:xfrm>
          <a:prstGeom prst="round2DiagRect">
            <a:avLst>
              <a:gd name="adj1" fmla="val 9311"/>
              <a:gd name="adj2" fmla="val 13777"/>
            </a:avLst>
          </a:prstGeom>
          <a:ln>
            <a:headEnd/>
            <a:tailEnd/>
          </a:ln>
          <a:extLst/>
        </p:spPr>
        <p:style>
          <a:lnRef idx="1">
            <a:schemeClr val="accent5"/>
          </a:lnRef>
          <a:fillRef idx="2">
            <a:schemeClr val="accent5"/>
          </a:fillRef>
          <a:effectRef idx="1">
            <a:schemeClr val="accent5"/>
          </a:effectRef>
          <a:fontRef idx="minor">
            <a:schemeClr val="dk1"/>
          </a:fontRef>
        </p:style>
        <p:txBody>
          <a:bodyPr lIns="0" tIns="48591" rIns="0" bIns="48591"/>
          <a:lstStyle/>
          <a:p>
            <a:pPr defTabSz="971550">
              <a:spcBef>
                <a:spcPts val="0"/>
              </a:spcBef>
              <a:buClr>
                <a:schemeClr val="accent1"/>
              </a:buClr>
              <a:buSzPct val="80000"/>
            </a:pPr>
            <a:r>
              <a:rPr lang="zh-CN" altLang="en-US" sz="2200" b="1" dirty="0" smtClean="0">
                <a:solidFill>
                  <a:srgbClr val="002D70"/>
                </a:solidFill>
                <a:latin typeface="Times New Roman" pitchFamily="18" charset="0"/>
                <a:ea typeface="黑体" pitchFamily="49" charset="-122"/>
                <a:cs typeface="Times New Roman" pitchFamily="18" charset="0"/>
              </a:rPr>
              <a:t>有界可评估</a:t>
            </a:r>
            <a:r>
              <a:rPr lang="en-US" altLang="zh-CN" sz="2200" dirty="0" smtClean="0">
                <a:latin typeface="Times New Roman" pitchFamily="18" charset="0"/>
                <a:ea typeface="黑体" pitchFamily="49" charset="-122"/>
                <a:cs typeface="Times New Roman" pitchFamily="18" charset="0"/>
              </a:rPr>
              <a:t>(</a:t>
            </a:r>
            <a:r>
              <a:rPr lang="en-US" altLang="zh-CN" sz="2200" dirty="0" err="1" smtClean="0">
                <a:latin typeface="Times New Roman" pitchFamily="18" charset="0"/>
                <a:ea typeface="黑体" pitchFamily="49" charset="-122"/>
                <a:cs typeface="Times New Roman" pitchFamily="18" charset="0"/>
              </a:rPr>
              <a:t>boundedly</a:t>
            </a:r>
            <a:r>
              <a:rPr lang="en-US" altLang="zh-CN" sz="2200" dirty="0" smtClean="0">
                <a:latin typeface="Times New Roman" pitchFamily="18" charset="0"/>
                <a:ea typeface="黑体" pitchFamily="49" charset="-122"/>
                <a:cs typeface="Times New Roman" pitchFamily="18" charset="0"/>
              </a:rPr>
              <a:t> evaluable)</a:t>
            </a:r>
            <a:r>
              <a:rPr lang="zh-CN" altLang="en-US" sz="2200" dirty="0" smtClean="0">
                <a:latin typeface="Times New Roman" pitchFamily="18" charset="0"/>
                <a:ea typeface="黑体" pitchFamily="49" charset="-122"/>
                <a:cs typeface="Times New Roman" pitchFamily="18" charset="0"/>
              </a:rPr>
              <a:t> 查询</a:t>
            </a:r>
            <a:r>
              <a:rPr lang="en-US" altLang="zh-CN" sz="2200" dirty="0" smtClean="0">
                <a:latin typeface="Times New Roman" pitchFamily="18" charset="0"/>
                <a:ea typeface="黑体" pitchFamily="49" charset="-122"/>
                <a:cs typeface="Times New Roman" pitchFamily="18" charset="0"/>
              </a:rPr>
              <a:t>Q</a:t>
            </a:r>
            <a:r>
              <a:rPr lang="zh-CN" altLang="en-US" sz="2200" dirty="0" smtClean="0">
                <a:latin typeface="Times New Roman" pitchFamily="18" charset="0"/>
                <a:ea typeface="黑体" pitchFamily="49" charset="-122"/>
                <a:cs typeface="Times New Roman" pitchFamily="18" charset="0"/>
              </a:rPr>
              <a:t>：给出</a:t>
            </a:r>
            <a:r>
              <a:rPr lang="zh-CN" altLang="en-US" sz="2200" b="1" dirty="0" smtClean="0">
                <a:solidFill>
                  <a:srgbClr val="C00000"/>
                </a:solidFill>
                <a:latin typeface="Times New Roman" pitchFamily="18" charset="0"/>
                <a:ea typeface="黑体" pitchFamily="49" charset="-122"/>
                <a:cs typeface="Times New Roman" pitchFamily="18" charset="0"/>
              </a:rPr>
              <a:t>识别</a:t>
            </a:r>
            <a:r>
              <a:rPr lang="zh-CN" altLang="en-US" sz="2200" dirty="0" smtClean="0">
                <a:latin typeface="Times New Roman" pitchFamily="18" charset="0"/>
                <a:ea typeface="黑体" pitchFamily="49" charset="-122"/>
                <a:cs typeface="Times New Roman" pitchFamily="18" charset="0"/>
              </a:rPr>
              <a:t>出小数据</a:t>
            </a:r>
            <a:r>
              <a:rPr lang="en-US" altLang="zh-CN" sz="2200" dirty="0">
                <a:latin typeface="Times New Roman" pitchFamily="18" charset="0"/>
                <a:ea typeface="黑体" pitchFamily="49" charset="-122"/>
                <a:cs typeface="Times New Roman" pitchFamily="18" charset="0"/>
              </a:rPr>
              <a:t>D</a:t>
            </a:r>
            <a:r>
              <a:rPr lang="en-US" altLang="zh-CN" sz="2200" dirty="0" smtClean="0">
                <a:latin typeface="Times New Roman" pitchFamily="18" charset="0"/>
                <a:ea typeface="黑体" pitchFamily="49" charset="-122"/>
                <a:cs typeface="Times New Roman" pitchFamily="18" charset="0"/>
              </a:rPr>
              <a:t>’</a:t>
            </a:r>
            <a:r>
              <a:rPr lang="zh-CN" altLang="en-US" sz="2200" dirty="0" smtClean="0">
                <a:latin typeface="Times New Roman" pitchFamily="18" charset="0"/>
                <a:ea typeface="黑体" pitchFamily="49" charset="-122"/>
                <a:cs typeface="Times New Roman" pitchFamily="18" charset="0"/>
              </a:rPr>
              <a:t>的方法，使得</a:t>
            </a:r>
            <a:r>
              <a:rPr lang="zh-CN" altLang="en-US" sz="2200" dirty="0" smtClean="0">
                <a:latin typeface="Times New Roman" pitchFamily="18" charset="0"/>
                <a:ea typeface="黑体" pitchFamily="49" charset="-122"/>
                <a:cs typeface="Times New Roman" pitchFamily="18" charset="0"/>
                <a:sym typeface="Symbol" pitchFamily="18" charset="2"/>
              </a:rPr>
              <a:t>：</a:t>
            </a:r>
            <a:r>
              <a:rPr lang="en-GB" altLang="zh-CN" sz="2200" dirty="0" smtClean="0">
                <a:latin typeface="Times New Roman" pitchFamily="18" charset="0"/>
                <a:ea typeface="黑体" pitchFamily="49" charset="-122"/>
                <a:cs typeface="Times New Roman" pitchFamily="18" charset="0"/>
              </a:rPr>
              <a:t> </a:t>
            </a:r>
            <a:r>
              <a:rPr lang="en-GB" altLang="zh-CN" sz="2200" dirty="0">
                <a:latin typeface="Times New Roman" pitchFamily="18" charset="0"/>
                <a:ea typeface="黑体" pitchFamily="49" charset="-122"/>
                <a:cs typeface="Times New Roman" pitchFamily="18" charset="0"/>
              </a:rPr>
              <a:t>Q(D</a:t>
            </a:r>
            <a:r>
              <a:rPr lang="en-GB" altLang="zh-CN" sz="2200" dirty="0" smtClean="0">
                <a:latin typeface="Times New Roman" pitchFamily="18" charset="0"/>
                <a:ea typeface="黑体" pitchFamily="49" charset="-122"/>
                <a:cs typeface="Times New Roman" pitchFamily="18" charset="0"/>
              </a:rPr>
              <a:t>) = Q(D’) </a:t>
            </a:r>
            <a:br>
              <a:rPr lang="en-GB" altLang="zh-CN" sz="2200" dirty="0" smtClean="0">
                <a:latin typeface="Times New Roman" pitchFamily="18" charset="0"/>
                <a:ea typeface="黑体" pitchFamily="49" charset="-122"/>
                <a:cs typeface="Times New Roman" pitchFamily="18" charset="0"/>
              </a:rPr>
            </a:br>
            <a:r>
              <a:rPr lang="en-GB" altLang="zh-CN" sz="2200" dirty="0" smtClean="0">
                <a:latin typeface="Times New Roman" pitchFamily="18" charset="0"/>
                <a:ea typeface="黑体" pitchFamily="49" charset="-122"/>
                <a:cs typeface="Times New Roman" pitchFamily="18" charset="0"/>
              </a:rPr>
              <a:t>D’</a:t>
            </a:r>
            <a:r>
              <a:rPr lang="zh-CN" altLang="en-US" sz="2200" dirty="0" smtClean="0">
                <a:latin typeface="Times New Roman" pitchFamily="18" charset="0"/>
                <a:ea typeface="黑体" pitchFamily="49" charset="-122"/>
                <a:cs typeface="Times New Roman" pitchFamily="18" charset="0"/>
              </a:rPr>
              <a:t>的识别时间与</a:t>
            </a:r>
            <a:r>
              <a:rPr lang="en-US" altLang="zh-CN" sz="2200" dirty="0" smtClean="0">
                <a:latin typeface="Times New Roman" pitchFamily="18" charset="0"/>
                <a:ea typeface="黑体" pitchFamily="49" charset="-122"/>
                <a:cs typeface="Times New Roman" pitchFamily="18" charset="0"/>
              </a:rPr>
              <a:t>D</a:t>
            </a:r>
            <a:r>
              <a:rPr lang="zh-CN" altLang="en-US" sz="2200" dirty="0" smtClean="0">
                <a:latin typeface="Times New Roman" pitchFamily="18" charset="0"/>
                <a:ea typeface="黑体" pitchFamily="49" charset="-122"/>
                <a:cs typeface="Times New Roman" pitchFamily="18" charset="0"/>
              </a:rPr>
              <a:t>无关</a:t>
            </a:r>
            <a:endParaRPr lang="en-GB" altLang="zh-CN" sz="2200" dirty="0">
              <a:latin typeface="Times New Roman" pitchFamily="18" charset="0"/>
              <a:ea typeface="黑体" pitchFamily="49" charset="-122"/>
              <a:cs typeface="Times New Roman" pitchFamily="18" charset="0"/>
            </a:endParaRPr>
          </a:p>
        </p:txBody>
      </p:sp>
      <p:sp>
        <p:nvSpPr>
          <p:cNvPr id="11" name="矩形 10"/>
          <p:cNvSpPr/>
          <p:nvPr/>
        </p:nvSpPr>
        <p:spPr>
          <a:xfrm>
            <a:off x="374650" y="2468456"/>
            <a:ext cx="8497918" cy="186849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13" name="AutoShape 18"/>
          <p:cNvSpPr>
            <a:spLocks noChangeArrowheads="1"/>
          </p:cNvSpPr>
          <p:nvPr/>
        </p:nvSpPr>
        <p:spPr bwMode="auto">
          <a:xfrm rot="16200000" flipH="1">
            <a:off x="5859851" y="2048968"/>
            <a:ext cx="642942" cy="504000"/>
          </a:xfrm>
          <a:prstGeom prst="rightArrow">
            <a:avLst>
              <a:gd name="adj1" fmla="val 50000"/>
              <a:gd name="adj2" fmla="val 61795"/>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14" name="AutoShape 18"/>
          <p:cNvSpPr>
            <a:spLocks noChangeArrowheads="1"/>
          </p:cNvSpPr>
          <p:nvPr/>
        </p:nvSpPr>
        <p:spPr bwMode="auto">
          <a:xfrm rot="16200000" flipH="1">
            <a:off x="2716579" y="2048968"/>
            <a:ext cx="642942" cy="504000"/>
          </a:xfrm>
          <a:prstGeom prst="rightArrow">
            <a:avLst>
              <a:gd name="adj1" fmla="val 50000"/>
              <a:gd name="adj2" fmla="val 61795"/>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19" name="AutoShape 18"/>
          <p:cNvSpPr>
            <a:spLocks noChangeArrowheads="1"/>
          </p:cNvSpPr>
          <p:nvPr/>
        </p:nvSpPr>
        <p:spPr bwMode="auto">
          <a:xfrm rot="16200000" flipH="1">
            <a:off x="6304512" y="4126298"/>
            <a:ext cx="360000" cy="396000"/>
          </a:xfrm>
          <a:prstGeom prst="rightArrow">
            <a:avLst>
              <a:gd name="adj1" fmla="val 50000"/>
              <a:gd name="adj2" fmla="val 61795"/>
            </a:avLst>
          </a:prstGeom>
          <a:solidFill>
            <a:srgbClr val="C00000"/>
          </a:solidFill>
          <a:ln w="9525" cmpd="sng">
            <a:noFill/>
            <a:miter lim="800000"/>
            <a:headEnd/>
            <a:tailEnd/>
          </a:ln>
        </p:spPr>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17" name="矩形 16"/>
          <p:cNvSpPr/>
          <p:nvPr/>
        </p:nvSpPr>
        <p:spPr>
          <a:xfrm>
            <a:off x="0" y="6032452"/>
            <a:ext cx="9144000" cy="307777"/>
          </a:xfrm>
          <a:prstGeom prst="rect">
            <a:avLst/>
          </a:prstGeom>
        </p:spPr>
        <p:txBody>
          <a:bodyPr wrap="square">
            <a:spAutoFit/>
          </a:bodyPr>
          <a:lstStyle/>
          <a:p>
            <a:r>
              <a:rPr lang="en-US" altLang="zh-CN" sz="1400" b="1" dirty="0" smtClean="0">
                <a:latin typeface="+mj-lt"/>
                <a:ea typeface="Arial Unicode MS" pitchFamily="34" charset="-122"/>
                <a:cs typeface="Arial Unicode MS" pitchFamily="34" charset="-122"/>
              </a:rPr>
              <a:t>Yang Cao  and </a:t>
            </a:r>
            <a:r>
              <a:rPr lang="en-US" altLang="zh-CN" sz="1400" b="1" dirty="0" err="1" smtClean="0">
                <a:latin typeface="+mj-lt"/>
                <a:ea typeface="Arial Unicode MS" pitchFamily="34" charset="-122"/>
                <a:cs typeface="Arial Unicode MS" pitchFamily="34" charset="-122"/>
              </a:rPr>
              <a:t>Wenfei</a:t>
            </a:r>
            <a:r>
              <a:rPr lang="en-US" altLang="zh-CN" sz="1400" b="1" dirty="0" smtClean="0">
                <a:latin typeface="+mj-lt"/>
                <a:ea typeface="Arial Unicode MS" pitchFamily="34" charset="-122"/>
                <a:cs typeface="Arial Unicode MS" pitchFamily="34" charset="-122"/>
              </a:rPr>
              <a:t> Fan. An Effective Syntax  for Bounded Relational Queries. </a:t>
            </a:r>
            <a:r>
              <a:rPr lang="en-US" altLang="zh-CN" sz="1400" b="1" dirty="0" smtClean="0">
                <a:solidFill>
                  <a:srgbClr val="FF0000"/>
                </a:solidFill>
                <a:latin typeface="+mj-lt"/>
                <a:ea typeface="Arial Unicode MS" pitchFamily="34" charset="-122"/>
                <a:cs typeface="Arial Unicode MS" pitchFamily="34" charset="-122"/>
              </a:rPr>
              <a:t>SIGMOD 2016</a:t>
            </a:r>
            <a:endParaRPr lang="en-US" altLang="zh-CN" sz="1400" b="1" dirty="0">
              <a:solidFill>
                <a:srgbClr val="FF0000"/>
              </a:solidFill>
              <a:latin typeface="+mj-lt"/>
              <a:ea typeface="Arial Unicode MS" pitchFamily="34" charset="-122"/>
              <a:cs typeface="Arial Unicode MS" pitchFamily="34" charset="-122"/>
            </a:endParaRPr>
          </a:p>
        </p:txBody>
      </p:sp>
      <p:sp>
        <p:nvSpPr>
          <p:cNvPr id="12" name="右箭头 11"/>
          <p:cNvSpPr/>
          <p:nvPr/>
        </p:nvSpPr>
        <p:spPr bwMode="auto">
          <a:xfrm>
            <a:off x="4283968" y="3201944"/>
            <a:ext cx="339641" cy="360040"/>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20" name="圆角矩形 19"/>
          <p:cNvSpPr/>
          <p:nvPr/>
        </p:nvSpPr>
        <p:spPr>
          <a:xfrm>
            <a:off x="25946" y="4389527"/>
            <a:ext cx="4258022" cy="1574216"/>
          </a:xfrm>
          <a:prstGeom prst="roundRect">
            <a:avLst>
              <a:gd name="adj" fmla="val 6994"/>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000" dirty="0" smtClean="0">
                <a:solidFill>
                  <a:srgbClr val="0000FF"/>
                </a:solidFill>
                <a:latin typeface="黑体" pitchFamily="49" charset="-122"/>
                <a:ea typeface="黑体" pitchFamily="49" charset="-122"/>
              </a:rPr>
              <a:t>模型的有效性</a:t>
            </a:r>
            <a:endParaRPr lang="en-US" altLang="zh-CN" sz="2000" dirty="0" smtClean="0">
              <a:solidFill>
                <a:srgbClr val="0000FF"/>
              </a:solidFill>
              <a:latin typeface="黑体" pitchFamily="49" charset="-122"/>
              <a:ea typeface="黑体" pitchFamily="49" charset="-122"/>
            </a:endParaRPr>
          </a:p>
          <a:p>
            <a:pPr marL="0" lvl="1">
              <a:buFont typeface="Arial" pitchFamily="34" charset="0"/>
              <a:buChar char="•"/>
            </a:pPr>
            <a:r>
              <a:rPr lang="zh-CN" altLang="en-US" sz="2000" dirty="0" smtClean="0">
                <a:solidFill>
                  <a:schemeClr val="tx1"/>
                </a:solidFill>
                <a:latin typeface="黑体" pitchFamily="49" charset="-122"/>
                <a:ea typeface="黑体" pitchFamily="49" charset="-122"/>
              </a:rPr>
              <a:t> 大约</a:t>
            </a:r>
            <a:r>
              <a:rPr lang="en-US" altLang="zh-CN" sz="2000" dirty="0" smtClean="0">
                <a:solidFill>
                  <a:srgbClr val="C00000"/>
                </a:solidFill>
                <a:latin typeface="黑体" pitchFamily="49" charset="-122"/>
                <a:ea typeface="黑体" pitchFamily="49" charset="-122"/>
              </a:rPr>
              <a:t>80</a:t>
            </a:r>
            <a:r>
              <a:rPr lang="en-US" sz="2000" dirty="0" smtClean="0">
                <a:solidFill>
                  <a:srgbClr val="C00000"/>
                </a:solidFill>
                <a:latin typeface="黑体" pitchFamily="49" charset="-122"/>
                <a:ea typeface="黑体" pitchFamily="49" charset="-122"/>
              </a:rPr>
              <a:t>%</a:t>
            </a:r>
            <a:r>
              <a:rPr lang="en-US" altLang="zh-CN" sz="2000" dirty="0" smtClean="0">
                <a:solidFill>
                  <a:schemeClr val="tx1"/>
                </a:solidFill>
                <a:latin typeface="黑体" pitchFamily="49" charset="-122"/>
                <a:ea typeface="黑体" pitchFamily="49" charset="-122"/>
              </a:rPr>
              <a:t>FO</a:t>
            </a:r>
            <a:r>
              <a:rPr lang="zh-CN" altLang="en-US" sz="2000" dirty="0" smtClean="0">
                <a:solidFill>
                  <a:schemeClr val="tx1"/>
                </a:solidFill>
                <a:latin typeface="黑体" pitchFamily="49" charset="-122"/>
                <a:ea typeface="黑体" pitchFamily="49" charset="-122"/>
              </a:rPr>
              <a:t>查询具有有界可评估性</a:t>
            </a:r>
          </a:p>
          <a:p>
            <a:pPr marL="0" lvl="1">
              <a:buFont typeface="Arial" pitchFamily="34" charset="0"/>
              <a:buChar char="•"/>
            </a:pPr>
            <a:r>
              <a:rPr lang="en-US" sz="2000" dirty="0" smtClean="0">
                <a:solidFill>
                  <a:schemeClr val="tx1"/>
                </a:solidFill>
                <a:latin typeface="黑体" pitchFamily="49" charset="-122"/>
                <a:ea typeface="黑体" pitchFamily="49" charset="-122"/>
              </a:rPr>
              <a:t> </a:t>
            </a:r>
            <a:r>
              <a:rPr lang="en-US" sz="2000" dirty="0" smtClean="0">
                <a:solidFill>
                  <a:srgbClr val="C00000"/>
                </a:solidFill>
                <a:latin typeface="黑体" pitchFamily="49" charset="-122"/>
                <a:ea typeface="黑体" pitchFamily="49" charset="-122"/>
              </a:rPr>
              <a:t>60%</a:t>
            </a:r>
            <a:r>
              <a:rPr lang="zh-CN" altLang="en-US" sz="2000" dirty="0" smtClean="0">
                <a:solidFill>
                  <a:srgbClr val="C00000"/>
                </a:solidFill>
                <a:latin typeface="黑体" pitchFamily="49" charset="-122"/>
                <a:ea typeface="黑体" pitchFamily="49" charset="-122"/>
              </a:rPr>
              <a:t>（</a:t>
            </a:r>
            <a:r>
              <a:rPr lang="en-US" sz="2000" dirty="0" smtClean="0">
                <a:solidFill>
                  <a:srgbClr val="C00000"/>
                </a:solidFill>
                <a:latin typeface="黑体" pitchFamily="49" charset="-122"/>
                <a:ea typeface="黑体" pitchFamily="49" charset="-122"/>
              </a:rPr>
              <a:t>33%</a:t>
            </a:r>
            <a:r>
              <a:rPr lang="zh-CN" altLang="en-US" sz="2000" dirty="0" smtClean="0">
                <a:solidFill>
                  <a:srgbClr val="C00000"/>
                </a:solidFill>
                <a:latin typeface="黑体" pitchFamily="49" charset="-122"/>
                <a:ea typeface="黑体" pitchFamily="49" charset="-122"/>
              </a:rPr>
              <a:t>）</a:t>
            </a:r>
            <a:r>
              <a:rPr lang="zh-CN" altLang="en-US" sz="2000" dirty="0" smtClean="0">
                <a:solidFill>
                  <a:schemeClr val="tx1"/>
                </a:solidFill>
                <a:latin typeface="黑体" pitchFamily="49" charset="-122"/>
                <a:ea typeface="黑体" pitchFamily="49" charset="-122"/>
              </a:rPr>
              <a:t>的子图同构查询满足模型</a:t>
            </a:r>
            <a:endParaRPr lang="zh-CN" altLang="en-US" sz="2000" dirty="0">
              <a:solidFill>
                <a:schemeClr val="tx1"/>
              </a:solidFill>
            </a:endParaRPr>
          </a:p>
        </p:txBody>
      </p:sp>
      <p:sp>
        <p:nvSpPr>
          <p:cNvPr id="21" name="圆角矩形 20"/>
          <p:cNvSpPr/>
          <p:nvPr/>
        </p:nvSpPr>
        <p:spPr>
          <a:xfrm>
            <a:off x="4400520" y="4393810"/>
            <a:ext cx="4472048" cy="1569931"/>
          </a:xfrm>
          <a:prstGeom prst="roundRect">
            <a:avLst>
              <a:gd name="adj" fmla="val 5170"/>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000" dirty="0" smtClean="0">
                <a:solidFill>
                  <a:srgbClr val="0000FF"/>
                </a:solidFill>
                <a:latin typeface="黑体" pitchFamily="49" charset="-122"/>
                <a:ea typeface="黑体" pitchFamily="49" charset="-122"/>
              </a:rPr>
              <a:t>算法的有效性</a:t>
            </a:r>
            <a:endParaRPr lang="en-US" altLang="zh-CN" sz="2000" dirty="0" smtClean="0">
              <a:solidFill>
                <a:srgbClr val="0000FF"/>
              </a:solidFill>
              <a:latin typeface="黑体" pitchFamily="49" charset="-122"/>
              <a:ea typeface="黑体" pitchFamily="49" charset="-122"/>
            </a:endParaRPr>
          </a:p>
          <a:p>
            <a:pPr lvl="1">
              <a:buFont typeface="Arial" pitchFamily="34" charset="0"/>
              <a:buChar char="•"/>
            </a:pPr>
            <a:r>
              <a:rPr lang="zh-CN" altLang="en-US" sz="2000" dirty="0" smtClean="0">
                <a:solidFill>
                  <a:schemeClr val="tx1"/>
                </a:solidFill>
                <a:latin typeface="Times New Roman" pitchFamily="18" charset="0"/>
                <a:ea typeface="黑体" pitchFamily="49" charset="-122"/>
                <a:cs typeface="Times New Roman" pitchFamily="18" charset="0"/>
              </a:rPr>
              <a:t>平均只需访问</a:t>
            </a:r>
            <a:r>
              <a:rPr lang="en-US" altLang="zh-CN" sz="2000" dirty="0" smtClean="0">
                <a:solidFill>
                  <a:srgbClr val="C00000"/>
                </a:solidFill>
                <a:latin typeface="Times New Roman" pitchFamily="18" charset="0"/>
                <a:ea typeface="黑体" pitchFamily="49" charset="-122"/>
                <a:cs typeface="Times New Roman" pitchFamily="18" charset="0"/>
              </a:rPr>
              <a:t>0.0019%</a:t>
            </a:r>
            <a:r>
              <a:rPr lang="zh-CN" altLang="en-US" sz="2000" dirty="0" smtClean="0">
                <a:solidFill>
                  <a:schemeClr val="tx1"/>
                </a:solidFill>
                <a:latin typeface="Times New Roman" pitchFamily="18" charset="0"/>
                <a:ea typeface="黑体" pitchFamily="49" charset="-122"/>
                <a:cs typeface="Times New Roman" pitchFamily="18" charset="0"/>
              </a:rPr>
              <a:t>的数据：数据</a:t>
            </a:r>
            <a:r>
              <a:rPr lang="zh-CN" altLang="en-US" sz="2000" dirty="0" smtClean="0">
                <a:solidFill>
                  <a:srgbClr val="C00000"/>
                </a:solidFill>
                <a:latin typeface="Times New Roman" pitchFamily="18" charset="0"/>
                <a:ea typeface="黑体" pitchFamily="49" charset="-122"/>
                <a:cs typeface="Times New Roman" pitchFamily="18" charset="0"/>
              </a:rPr>
              <a:t>从</a:t>
            </a:r>
            <a:r>
              <a:rPr lang="en-US" altLang="zh-CN" sz="2000" dirty="0" smtClean="0">
                <a:solidFill>
                  <a:srgbClr val="C00000"/>
                </a:solidFill>
                <a:latin typeface="Times New Roman" pitchFamily="18" charset="0"/>
                <a:ea typeface="黑体" pitchFamily="49" charset="-122"/>
                <a:cs typeface="Times New Roman" pitchFamily="18" charset="0"/>
              </a:rPr>
              <a:t>PB</a:t>
            </a:r>
            <a:r>
              <a:rPr lang="zh-CN" altLang="en-US" sz="2000" dirty="0" smtClean="0">
                <a:solidFill>
                  <a:srgbClr val="C00000"/>
                </a:solidFill>
                <a:latin typeface="Times New Roman" pitchFamily="18" charset="0"/>
                <a:ea typeface="黑体" pitchFamily="49" charset="-122"/>
                <a:cs typeface="Times New Roman" pitchFamily="18" charset="0"/>
              </a:rPr>
              <a:t>级降到</a:t>
            </a:r>
            <a:r>
              <a:rPr lang="en-US" altLang="zh-CN" sz="2000" dirty="0" smtClean="0">
                <a:solidFill>
                  <a:srgbClr val="C00000"/>
                </a:solidFill>
                <a:latin typeface="Times New Roman" pitchFamily="18" charset="0"/>
                <a:ea typeface="黑体" pitchFamily="49" charset="-122"/>
                <a:cs typeface="Times New Roman" pitchFamily="18" charset="0"/>
              </a:rPr>
              <a:t>GB</a:t>
            </a:r>
            <a:r>
              <a:rPr lang="zh-CN" altLang="en-US" sz="2000" dirty="0" smtClean="0">
                <a:solidFill>
                  <a:srgbClr val="C00000"/>
                </a:solidFill>
                <a:latin typeface="Times New Roman" pitchFamily="18" charset="0"/>
                <a:ea typeface="黑体" pitchFamily="49" charset="-122"/>
                <a:cs typeface="Times New Roman" pitchFamily="18" charset="0"/>
              </a:rPr>
              <a:t>级</a:t>
            </a:r>
            <a:r>
              <a:rPr lang="zh-CN" altLang="en-US" sz="2000" dirty="0" smtClean="0">
                <a:solidFill>
                  <a:schemeClr val="tx1"/>
                </a:solidFill>
                <a:latin typeface="Times New Roman" pitchFamily="18" charset="0"/>
                <a:ea typeface="黑体" pitchFamily="49" charset="-122"/>
                <a:cs typeface="Times New Roman" pitchFamily="18" charset="0"/>
              </a:rPr>
              <a:t>；比</a:t>
            </a:r>
            <a:r>
              <a:rPr lang="en-US" altLang="zh-CN" sz="2000" dirty="0" smtClean="0">
                <a:solidFill>
                  <a:schemeClr val="tx1"/>
                </a:solidFill>
                <a:latin typeface="Times New Roman" pitchFamily="18" charset="0"/>
                <a:ea typeface="黑体" pitchFamily="49" charset="-122"/>
                <a:cs typeface="Times New Roman" pitchFamily="18" charset="0"/>
              </a:rPr>
              <a:t>MySQL</a:t>
            </a:r>
            <a:r>
              <a:rPr lang="zh-CN" altLang="en-US" sz="2000" dirty="0" smtClean="0">
                <a:solidFill>
                  <a:schemeClr val="tx1"/>
                </a:solidFill>
                <a:latin typeface="Times New Roman" pitchFamily="18" charset="0"/>
                <a:ea typeface="黑体" pitchFamily="49" charset="-122"/>
                <a:cs typeface="Times New Roman" pitchFamily="18" charset="0"/>
              </a:rPr>
              <a:t>和</a:t>
            </a:r>
            <a:r>
              <a:rPr lang="en-US" altLang="zh-CN" sz="2000" dirty="0" smtClean="0">
                <a:solidFill>
                  <a:schemeClr val="tx1"/>
                </a:solidFill>
                <a:latin typeface="Times New Roman" pitchFamily="18" charset="0"/>
                <a:ea typeface="黑体" pitchFamily="49" charset="-122"/>
                <a:cs typeface="Times New Roman" pitchFamily="18" charset="0"/>
              </a:rPr>
              <a:t>PostgreSQL</a:t>
            </a:r>
            <a:r>
              <a:rPr lang="zh-CN" altLang="en-US" sz="2000" dirty="0" smtClean="0">
                <a:solidFill>
                  <a:schemeClr val="tx1"/>
                </a:solidFill>
                <a:latin typeface="Times New Roman" pitchFamily="18" charset="0"/>
                <a:ea typeface="黑体" pitchFamily="49" charset="-122"/>
                <a:cs typeface="Times New Roman" pitchFamily="18" charset="0"/>
              </a:rPr>
              <a:t>快了</a:t>
            </a:r>
            <a:r>
              <a:rPr lang="en-US" altLang="zh-CN" sz="2000" dirty="0" smtClean="0">
                <a:solidFill>
                  <a:schemeClr val="tx1"/>
                </a:solidFill>
                <a:latin typeface="Times New Roman" pitchFamily="18" charset="0"/>
                <a:ea typeface="黑体" pitchFamily="49" charset="-122"/>
                <a:cs typeface="Times New Roman" pitchFamily="18" charset="0"/>
              </a:rPr>
              <a:t>1000</a:t>
            </a:r>
            <a:r>
              <a:rPr lang="zh-CN" altLang="en-US" sz="2000" dirty="0" smtClean="0">
                <a:solidFill>
                  <a:schemeClr val="tx1"/>
                </a:solidFill>
                <a:latin typeface="Times New Roman" pitchFamily="18" charset="0"/>
                <a:ea typeface="黑体" pitchFamily="49" charset="-122"/>
                <a:cs typeface="Times New Roman" pitchFamily="18" charset="0"/>
              </a:rPr>
              <a:t>倍</a:t>
            </a:r>
            <a:endParaRPr lang="en-US" altLang="zh-CN" sz="2000" dirty="0" smtClean="0">
              <a:solidFill>
                <a:schemeClr val="tx1"/>
              </a:solidFill>
              <a:latin typeface="Times New Roman" pitchFamily="18" charset="0"/>
              <a:ea typeface="黑体" pitchFamily="49" charset="-122"/>
              <a:cs typeface="Times New Roman" pitchFamily="18" charset="0"/>
            </a:endParaRPr>
          </a:p>
          <a:p>
            <a:pPr lvl="1">
              <a:buFont typeface="Arial" pitchFamily="34" charset="0"/>
              <a:buChar char="•"/>
            </a:pPr>
            <a:r>
              <a:rPr lang="en-US" altLang="zh-CN" sz="2000" dirty="0">
                <a:solidFill>
                  <a:schemeClr val="tx1"/>
                </a:solidFill>
                <a:latin typeface="Times New Roman" pitchFamily="18" charset="0"/>
                <a:ea typeface="黑体" pitchFamily="49" charset="-122"/>
                <a:cs typeface="Times New Roman" pitchFamily="18" charset="0"/>
              </a:rPr>
              <a:t> </a:t>
            </a:r>
            <a:r>
              <a:rPr lang="zh-CN" altLang="en-US" sz="2000" dirty="0" smtClean="0">
                <a:solidFill>
                  <a:schemeClr val="tx1"/>
                </a:solidFill>
                <a:latin typeface="Times New Roman" pitchFamily="18" charset="0"/>
                <a:ea typeface="黑体" pitchFamily="49" charset="-122"/>
                <a:cs typeface="Times New Roman" pitchFamily="18" charset="0"/>
              </a:rPr>
              <a:t>只需访问</a:t>
            </a:r>
            <a:r>
              <a:rPr lang="en-US" sz="2000" dirty="0" smtClean="0">
                <a:solidFill>
                  <a:srgbClr val="C00000"/>
                </a:solidFill>
                <a:latin typeface="Times New Roman" pitchFamily="18" charset="0"/>
                <a:ea typeface="黑体" pitchFamily="49" charset="-122"/>
                <a:cs typeface="Times New Roman" pitchFamily="18" charset="0"/>
              </a:rPr>
              <a:t>0.0032%</a:t>
            </a:r>
            <a:r>
              <a:rPr lang="zh-CN" altLang="en-US" sz="2000" dirty="0" smtClean="0">
                <a:solidFill>
                  <a:schemeClr val="tx1"/>
                </a:solidFill>
                <a:latin typeface="Times New Roman" pitchFamily="18" charset="0"/>
                <a:ea typeface="黑体" pitchFamily="49" charset="-122"/>
                <a:cs typeface="Times New Roman" pitchFamily="18" charset="0"/>
              </a:rPr>
              <a:t>的数据</a:t>
            </a:r>
            <a:endParaRPr lang="zh-CN" altLang="en-US" sz="2000" dirty="0">
              <a:solidFill>
                <a:schemeClr val="tx1"/>
              </a:solidFill>
              <a:latin typeface="Times New Roman" pitchFamily="18" charset="0"/>
              <a:ea typeface="黑体" pitchFamily="49" charset="-122"/>
              <a:cs typeface="Times New Roman" pitchFamily="18" charset="0"/>
            </a:endParaRPr>
          </a:p>
        </p:txBody>
      </p:sp>
      <p:sp>
        <p:nvSpPr>
          <p:cNvPr id="18" name="文本框 14"/>
          <p:cNvSpPr txBox="1"/>
          <p:nvPr/>
        </p:nvSpPr>
        <p:spPr>
          <a:xfrm>
            <a:off x="-1" y="12396"/>
            <a:ext cx="198813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数据科学方面</a:t>
            </a:r>
            <a:endParaRPr lang="zh-CN" altLang="en-US" b="1" dirty="0">
              <a:solidFill>
                <a:schemeClr val="bg1"/>
              </a:solidFill>
            </a:endParaRPr>
          </a:p>
        </p:txBody>
      </p:sp>
    </p:spTree>
    <p:extLst>
      <p:ext uri="{BB962C8B-B14F-4D97-AF65-F5344CB8AC3E}">
        <p14:creationId xmlns="" xmlns:p14="http://schemas.microsoft.com/office/powerpoint/2010/main" val="2864560725"/>
      </p:ext>
    </p:extLst>
  </p:cSld>
  <p:clrMapOvr>
    <a:masterClrMapping/>
  </p:clrMapOvr>
  <mc:AlternateContent xmlns:mc="http://schemas.openxmlformats.org/markup-compatibility/2006">
    <mc:Choice xmlns="" xmlns:p14="http://schemas.microsoft.com/office/powerpoint/2010/main" Requires="p14">
      <p:transition spd="slow" p14:dur="2000" advTm="7"/>
    </mc:Choice>
    <mc:Fallback>
      <p:transition spd="slow" advTm="7"/>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39552" y="3443228"/>
            <a:ext cx="3672408" cy="1224136"/>
          </a:xfrm>
          <a:prstGeom prst="roundRect">
            <a:avLst>
              <a:gd name="adj" fmla="val 8108"/>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smtClean="0">
                <a:solidFill>
                  <a:srgbClr val="0000CC"/>
                </a:solidFill>
                <a:latin typeface="黑体" panose="02010609060101010101" pitchFamily="49" charset="-122"/>
                <a:ea typeface="黑体" panose="02010609060101010101" pitchFamily="49" charset="-122"/>
              </a:rPr>
              <a:t>问题：查询处理的效率和准确性</a:t>
            </a:r>
            <a:endParaRPr lang="en-US" altLang="zh-CN" sz="1600" b="1" dirty="0" smtClean="0">
              <a:solidFill>
                <a:srgbClr val="0000CC"/>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有界可评估性</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smtClean="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并发可扩展性</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顺序图算法的自动并行化</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smtClean="0">
              <a:solidFill>
                <a:schemeClr val="tx1"/>
              </a:solidFill>
              <a:latin typeface="黑体" panose="02010609060101010101" pitchFamily="49" charset="-122"/>
              <a:ea typeface="黑体" panose="02010609060101010101" pitchFamily="49" charset="-122"/>
            </a:endParaRPr>
          </a:p>
          <a:p>
            <a:endParaRPr lang="en-US" altLang="zh-CN" sz="1600" dirty="0" smtClean="0">
              <a:solidFill>
                <a:schemeClr val="tx1"/>
              </a:solidFill>
              <a:latin typeface="黑体" panose="02010609060101010101" pitchFamily="49" charset="-122"/>
              <a:ea typeface="黑体" panose="02010609060101010101" pitchFamily="49" charset="-122"/>
            </a:endParaRPr>
          </a:p>
          <a:p>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361628" y="1966130"/>
            <a:ext cx="4023272" cy="891890"/>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系统</a:t>
            </a:r>
            <a:endParaRPr lang="en-US" altLang="zh-CN" b="1" dirty="0">
              <a:solidFill>
                <a:srgbClr val="FF0000"/>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en-US" altLang="zh-CN" sz="1600" b="1" dirty="0">
                <a:solidFill>
                  <a:schemeClr val="tx1"/>
                </a:solidFill>
                <a:latin typeface="黑体" panose="02010609060101010101" pitchFamily="49" charset="-122"/>
                <a:ea typeface="黑体" panose="02010609060101010101" pitchFamily="49" charset="-122"/>
              </a:rPr>
              <a:t>BEAS</a:t>
            </a:r>
            <a:r>
              <a:rPr lang="en-US" altLang="zh-CN" sz="1600" dirty="0">
                <a:solidFill>
                  <a:schemeClr val="tx1"/>
                </a:solidFill>
                <a:latin typeface="黑体" panose="02010609060101010101" pitchFamily="49" charset="-122"/>
                <a:ea typeface="黑体" panose="02010609060101010101" pitchFamily="49" charset="-122"/>
              </a:rPr>
              <a:t>: </a:t>
            </a:r>
            <a:r>
              <a:rPr lang="zh-CN" altLang="en-US" sz="1600" dirty="0">
                <a:solidFill>
                  <a:schemeClr val="tx1"/>
                </a:solidFill>
                <a:latin typeface="黑体" panose="02010609060101010101" pitchFamily="49" charset="-122"/>
                <a:ea typeface="黑体" panose="02010609060101010101" pitchFamily="49" charset="-122"/>
              </a:rPr>
              <a:t>关系数据库查询系统</a:t>
            </a:r>
            <a:endParaRPr lang="en-US" altLang="zh-CN" sz="1600" dirty="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en-US" altLang="zh-CN" sz="1600" b="1" dirty="0">
                <a:solidFill>
                  <a:schemeClr val="tx1"/>
                </a:solidFill>
                <a:latin typeface="黑体" panose="02010609060101010101" pitchFamily="49" charset="-122"/>
                <a:ea typeface="黑体" panose="02010609060101010101" pitchFamily="49" charset="-122"/>
              </a:rPr>
              <a:t>GRAPE</a:t>
            </a:r>
            <a:r>
              <a:rPr lang="zh-CN" altLang="en-US" sz="1600" dirty="0">
                <a:solidFill>
                  <a:schemeClr val="tx1"/>
                </a:solidFill>
                <a:latin typeface="黑体" panose="02010609060101010101" pitchFamily="49" charset="-122"/>
                <a:ea typeface="黑体" panose="02010609060101010101" pitchFamily="49" charset="-122"/>
              </a:rPr>
              <a:t>：并发图计算引擎</a:t>
            </a:r>
          </a:p>
        </p:txBody>
      </p:sp>
      <p:sp>
        <p:nvSpPr>
          <p:cNvPr id="10" name="矩形 9"/>
          <p:cNvSpPr/>
          <p:nvPr/>
        </p:nvSpPr>
        <p:spPr>
          <a:xfrm>
            <a:off x="361628" y="805220"/>
            <a:ext cx="4023272" cy="936104"/>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应用</a:t>
            </a:r>
            <a:endParaRPr lang="en-US" altLang="zh-CN" b="1" dirty="0">
              <a:solidFill>
                <a:srgbClr val="FF0000"/>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a:solidFill>
                  <a:schemeClr val="tx1"/>
                </a:solidFill>
                <a:latin typeface="黑体" panose="02010609060101010101" pitchFamily="49" charset="-122"/>
                <a:ea typeface="黑体" panose="02010609060101010101" pitchFamily="49" charset="-122"/>
              </a:rPr>
              <a:t>社交媒体营销</a:t>
            </a:r>
            <a:r>
              <a:rPr lang="zh-CN" altLang="en-US" sz="1600" dirty="0">
                <a:solidFill>
                  <a:schemeClr val="tx1"/>
                </a:solidFill>
                <a:latin typeface="黑体" panose="02010609060101010101" pitchFamily="49" charset="-122"/>
                <a:ea typeface="黑体" panose="02010609060101010101" pitchFamily="49" charset="-122"/>
              </a:rPr>
              <a:t>：商品推荐、客户推荐</a:t>
            </a:r>
            <a:r>
              <a:rPr lang="zh-CN" altLang="en-US" sz="1600" dirty="0" smtClean="0">
                <a:solidFill>
                  <a:schemeClr val="tx1"/>
                </a:solidFill>
                <a:latin typeface="黑体" panose="02010609060101010101" pitchFamily="49" charset="-122"/>
                <a:ea typeface="黑体" panose="02010609060101010101" pitchFamily="49" charset="-122"/>
              </a:rPr>
              <a:t>等</a:t>
            </a:r>
            <a:endParaRPr lang="en-US" altLang="zh-CN" sz="1600" dirty="0" smtClean="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知识图谱</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549077" y="4775376"/>
            <a:ext cx="3672408" cy="900100"/>
          </a:xfrm>
          <a:prstGeom prst="roundRect">
            <a:avLst>
              <a:gd name="adj" fmla="val 8108"/>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smtClean="0">
                <a:solidFill>
                  <a:srgbClr val="0000CC"/>
                </a:solidFill>
                <a:latin typeface="黑体" panose="02010609060101010101" pitchFamily="49" charset="-122"/>
                <a:ea typeface="黑体" panose="02010609060101010101" pitchFamily="49" charset="-122"/>
              </a:rPr>
              <a:t>问题：图数据的质量</a:t>
            </a:r>
            <a:endParaRPr lang="en-US" altLang="zh-CN" sz="1600" b="1" dirty="0" smtClean="0">
              <a:solidFill>
                <a:srgbClr val="0000CC"/>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基于图匹配的图数据质量</a:t>
            </a:r>
            <a:r>
              <a:rPr lang="zh-CN" altLang="en-US" sz="1600" dirty="0" smtClean="0">
                <a:solidFill>
                  <a:schemeClr val="tx1"/>
                </a:solidFill>
                <a:latin typeface="黑体" panose="02010609060101010101" pitchFamily="49" charset="-122"/>
                <a:ea typeface="黑体" panose="02010609060101010101" pitchFamily="49" charset="-122"/>
              </a:rPr>
              <a:t>理论与错误监测算法</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361628" y="3083188"/>
            <a:ext cx="4023272" cy="2736304"/>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理论</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3" name="上箭头 2"/>
          <p:cNvSpPr/>
          <p:nvPr/>
        </p:nvSpPr>
        <p:spPr>
          <a:xfrm>
            <a:off x="1043608" y="2867164"/>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8" name="上箭头 17"/>
          <p:cNvSpPr/>
          <p:nvPr/>
        </p:nvSpPr>
        <p:spPr>
          <a:xfrm>
            <a:off x="2915816" y="2867164"/>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9" name="上箭头 18"/>
          <p:cNvSpPr/>
          <p:nvPr/>
        </p:nvSpPr>
        <p:spPr>
          <a:xfrm>
            <a:off x="1043608" y="1750106"/>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20" name="上箭头 19"/>
          <p:cNvSpPr/>
          <p:nvPr/>
        </p:nvSpPr>
        <p:spPr>
          <a:xfrm>
            <a:off x="2915816" y="1750106"/>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21" name="圆角矩形标注 20"/>
          <p:cNvSpPr/>
          <p:nvPr/>
        </p:nvSpPr>
        <p:spPr>
          <a:xfrm>
            <a:off x="5484072" y="3869252"/>
            <a:ext cx="3228388" cy="1944216"/>
          </a:xfrm>
          <a:prstGeom prst="wedgeRoundRectCallout">
            <a:avLst>
              <a:gd name="adj1" fmla="val -83039"/>
              <a:gd name="adj2" fmla="val 8182"/>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在国际数据库顶级期刊</a:t>
            </a:r>
            <a:r>
              <a:rPr lang="en-US" altLang="zh-CN" b="1" dirty="0">
                <a:solidFill>
                  <a:srgbClr val="C00000"/>
                </a:solidFill>
                <a:latin typeface="黑体" panose="02010609060101010101" pitchFamily="49" charset="-122"/>
                <a:ea typeface="黑体" panose="02010609060101010101" pitchFamily="49" charset="-122"/>
              </a:rPr>
              <a:t>TODS</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TKDE</a:t>
            </a:r>
            <a:r>
              <a:rPr lang="zh-CN" altLang="en-US" dirty="0">
                <a:solidFill>
                  <a:schemeClr val="tx1"/>
                </a:solidFill>
                <a:latin typeface="黑体" panose="02010609060101010101" pitchFamily="49" charset="-122"/>
                <a:ea typeface="黑体" panose="02010609060101010101" pitchFamily="49" charset="-122"/>
              </a:rPr>
              <a:t>、及顶级国际会议</a:t>
            </a:r>
            <a:r>
              <a:rPr lang="en-US" altLang="zh-CN" b="1" dirty="0">
                <a:solidFill>
                  <a:srgbClr val="C00000"/>
                </a:solidFill>
                <a:latin typeface="黑体" panose="02010609060101010101" pitchFamily="49" charset="-122"/>
                <a:ea typeface="黑体" panose="02010609060101010101" pitchFamily="49" charset="-122"/>
              </a:rPr>
              <a:t>SIGMOD 2016</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PODS 2016 </a:t>
            </a:r>
            <a:r>
              <a:rPr lang="zh-CN" altLang="en-US" dirty="0">
                <a:solidFill>
                  <a:schemeClr val="tx1"/>
                </a:solidFill>
                <a:latin typeface="黑体" panose="02010609060101010101" pitchFamily="49" charset="-122"/>
                <a:ea typeface="黑体" panose="02010609060101010101" pitchFamily="49" charset="-122"/>
              </a:rPr>
              <a:t>等发表论文共</a:t>
            </a:r>
            <a:r>
              <a:rPr lang="en-US" altLang="zh-CN" b="1" dirty="0">
                <a:solidFill>
                  <a:srgbClr val="C00000"/>
                </a:solidFill>
                <a:latin typeface="黑体" panose="02010609060101010101" pitchFamily="49" charset="-122"/>
                <a:ea typeface="黑体" panose="02010609060101010101" pitchFamily="49" charset="-122"/>
              </a:rPr>
              <a:t>7</a:t>
            </a:r>
            <a:r>
              <a:rPr lang="zh-CN" altLang="en-US" dirty="0" smtClean="0">
                <a:solidFill>
                  <a:schemeClr val="tx1"/>
                </a:solidFill>
                <a:latin typeface="黑体" panose="02010609060101010101" pitchFamily="49" charset="-122"/>
                <a:ea typeface="黑体" panose="02010609060101010101" pitchFamily="49" charset="-122"/>
              </a:rPr>
              <a:t>篇，被国际学术界公认为</a:t>
            </a:r>
            <a:r>
              <a:rPr lang="zh-CN" altLang="en-US" dirty="0" smtClean="0">
                <a:solidFill>
                  <a:srgbClr val="FF0000"/>
                </a:solidFill>
                <a:latin typeface="黑体" panose="02010609060101010101" pitchFamily="49" charset="-122"/>
                <a:ea typeface="黑体" panose="02010609060101010101" pitchFamily="49" charset="-122"/>
              </a:rPr>
              <a:t>是大数据查询领域的创新性成果</a:t>
            </a:r>
            <a:endParaRPr lang="en-US" dirty="0">
              <a:solidFill>
                <a:srgbClr val="FF0000"/>
              </a:solidFill>
              <a:latin typeface="黑体" panose="02010609060101010101" pitchFamily="49" charset="-122"/>
              <a:ea typeface="黑体" panose="02010609060101010101" pitchFamily="49" charset="-122"/>
            </a:endParaRPr>
          </a:p>
        </p:txBody>
      </p:sp>
      <p:sp>
        <p:nvSpPr>
          <p:cNvPr id="28" name="圆角矩形标注 27"/>
          <p:cNvSpPr/>
          <p:nvPr/>
        </p:nvSpPr>
        <p:spPr>
          <a:xfrm>
            <a:off x="5400092" y="866800"/>
            <a:ext cx="3312368" cy="1771699"/>
          </a:xfrm>
          <a:prstGeom prst="wedgeRoundRectCallout">
            <a:avLst>
              <a:gd name="adj1" fmla="val -79791"/>
              <a:gd name="adj2" fmla="val -12297"/>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144000">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rPr>
              <a:t>BEAS</a:t>
            </a:r>
            <a:r>
              <a:rPr lang="zh-CN" altLang="en-US" dirty="0">
                <a:solidFill>
                  <a:schemeClr val="tx1"/>
                </a:solidFill>
                <a:latin typeface="黑体" panose="02010609060101010101" pitchFamily="49" charset="-122"/>
                <a:ea typeface="黑体" panose="02010609060101010101" pitchFamily="49" charset="-122"/>
              </a:rPr>
              <a:t>已通过</a:t>
            </a:r>
            <a:r>
              <a:rPr lang="zh-CN" altLang="zh-CN" dirty="0">
                <a:solidFill>
                  <a:schemeClr val="tx1"/>
                </a:solidFill>
                <a:latin typeface="黑体" panose="02010609060101010101" pitchFamily="49" charset="-122"/>
                <a:ea typeface="黑体" panose="02010609060101010101" pitchFamily="49" charset="-122"/>
              </a:rPr>
              <a:t>华为</a:t>
            </a:r>
            <a:r>
              <a:rPr lang="zh-CN" altLang="en-US" dirty="0">
                <a:solidFill>
                  <a:schemeClr val="tx1"/>
                </a:solidFill>
                <a:latin typeface="黑体" panose="02010609060101010101" pitchFamily="49" charset="-122"/>
                <a:ea typeface="黑体" panose="02010609060101010101" pitchFamily="49" charset="-122"/>
              </a:rPr>
              <a:t>的初步测试，已</a:t>
            </a:r>
            <a:r>
              <a:rPr lang="zh-CN" altLang="en-US" dirty="0">
                <a:solidFill>
                  <a:srgbClr val="FF0000"/>
                </a:solidFill>
                <a:latin typeface="黑体" panose="02010609060101010101" pitchFamily="49" charset="-122"/>
                <a:ea typeface="黑体" panose="02010609060101010101" pitchFamily="49" charset="-122"/>
              </a:rPr>
              <a:t>被华为接受为</a:t>
            </a:r>
            <a:r>
              <a:rPr lang="en-US" altLang="zh-CN" dirty="0">
                <a:solidFill>
                  <a:srgbClr val="FF0000"/>
                </a:solidFill>
                <a:latin typeface="黑体" panose="02010609060101010101" pitchFamily="49" charset="-122"/>
                <a:ea typeface="黑体" panose="02010609060101010101" pitchFamily="49" charset="-122"/>
              </a:rPr>
              <a:t>MPPDB</a:t>
            </a:r>
            <a:r>
              <a:rPr lang="zh-CN" altLang="en-US" dirty="0">
                <a:solidFill>
                  <a:srgbClr val="FF0000"/>
                </a:solidFill>
                <a:latin typeface="黑体" panose="02010609060101010101" pitchFamily="49" charset="-122"/>
                <a:ea typeface="黑体" panose="02010609060101010101" pitchFamily="49" charset="-122"/>
              </a:rPr>
              <a:t>以及大数据平台查询优化器</a:t>
            </a:r>
            <a:r>
              <a:rPr lang="zh-CN" altLang="en-US" dirty="0">
                <a:solidFill>
                  <a:schemeClr val="tx1"/>
                </a:solidFill>
                <a:latin typeface="黑体" panose="02010609060101010101" pitchFamily="49" charset="-122"/>
                <a:ea typeface="黑体" panose="02010609060101010101" pitchFamily="49" charset="-122"/>
              </a:rPr>
              <a:t>执行计划模型的技术原型</a:t>
            </a:r>
            <a:endParaRPr lang="en-US" altLang="zh-CN" dirty="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cs typeface="Times New Roman" pitchFamily="18" charset="0"/>
              </a:rPr>
              <a:t>GRAPE</a:t>
            </a:r>
            <a:r>
              <a:rPr lang="zh-CN" altLang="en-US" dirty="0" smtClean="0">
                <a:solidFill>
                  <a:schemeClr val="tx1"/>
                </a:solidFill>
                <a:latin typeface="黑体" panose="02010609060101010101" pitchFamily="49" charset="-122"/>
                <a:ea typeface="黑体" panose="02010609060101010101" pitchFamily="49" charset="-122"/>
                <a:cs typeface="Times New Roman" pitchFamily="18" charset="0"/>
              </a:rPr>
              <a:t>也得到华为的极大兴趣，将</a:t>
            </a:r>
            <a:r>
              <a:rPr lang="zh-CN" altLang="en-US" dirty="0">
                <a:solidFill>
                  <a:schemeClr val="tx1"/>
                </a:solidFill>
                <a:latin typeface="黑体" panose="02010609060101010101" pitchFamily="49" charset="-122"/>
                <a:ea typeface="黑体" panose="02010609060101010101" pitchFamily="49" charset="-122"/>
                <a:cs typeface="Times New Roman" pitchFamily="18" charset="0"/>
              </a:rPr>
              <a:t>在华为进行测试</a:t>
            </a:r>
            <a:endParaRPr lang="en-GB" altLang="zh-CN" dirty="0">
              <a:solidFill>
                <a:schemeClr val="tx1"/>
              </a:solidFill>
              <a:latin typeface="黑体" panose="02010609060101010101" pitchFamily="49" charset="-122"/>
              <a:ea typeface="黑体" panose="02010609060101010101" pitchFamily="49" charset="-122"/>
              <a:cs typeface="Times New Roman" pitchFamily="18" charset="0"/>
            </a:endParaRPr>
          </a:p>
        </p:txBody>
      </p:sp>
      <p:sp>
        <p:nvSpPr>
          <p:cNvPr id="17" name="标题 14"/>
          <p:cNvSpPr>
            <a:spLocks noGrp="1"/>
          </p:cNvSpPr>
          <p:nvPr>
            <p:ph type="title"/>
          </p:nvPr>
        </p:nvSpPr>
        <p:spPr>
          <a:xfrm>
            <a:off x="2264410" y="323849"/>
            <a:ext cx="6879590" cy="473075"/>
          </a:xfrm>
        </p:spPr>
        <p:txBody>
          <a:bodyPr vert="horz" lIns="91440" tIns="45720" rIns="91440" bIns="45720" rtlCol="0" anchor="ctr">
            <a:normAutofit fontScale="90000"/>
          </a:bodyPr>
          <a:lstStyle/>
          <a:p>
            <a:r>
              <a:rPr lang="zh-CN" altLang="en-US" dirty="0">
                <a:solidFill>
                  <a:srgbClr val="002060"/>
                </a:solidFill>
              </a:rPr>
              <a:t>进展</a:t>
            </a:r>
            <a:r>
              <a:rPr lang="en-US" altLang="zh-CN" dirty="0">
                <a:solidFill>
                  <a:srgbClr val="002060"/>
                </a:solidFill>
              </a:rPr>
              <a:t>1</a:t>
            </a:r>
            <a:r>
              <a:rPr lang="zh-CN" altLang="en-US" dirty="0">
                <a:solidFill>
                  <a:srgbClr val="002060"/>
                </a:solidFill>
              </a:rPr>
              <a:t>：大数据查询理论</a:t>
            </a:r>
            <a:r>
              <a:rPr altLang="en-US" dirty="0">
                <a:solidFill>
                  <a:srgbClr val="002060"/>
                </a:solidFill>
              </a:rPr>
              <a:t>与算法</a:t>
            </a:r>
            <a:endParaRPr lang="en-US" dirty="0">
              <a:solidFill>
                <a:srgbClr val="002060"/>
              </a:solidFill>
            </a:endParaRPr>
          </a:p>
        </p:txBody>
      </p:sp>
      <p:sp>
        <p:nvSpPr>
          <p:cNvPr id="23" name="矩形标注 22"/>
          <p:cNvSpPr/>
          <p:nvPr/>
        </p:nvSpPr>
        <p:spPr bwMode="auto">
          <a:xfrm>
            <a:off x="5615483" y="2906652"/>
            <a:ext cx="2232248" cy="810380"/>
          </a:xfrm>
          <a:prstGeom prst="wedgeRectCallout">
            <a:avLst>
              <a:gd name="adj1" fmla="val -107040"/>
              <a:gd name="adj2" fmla="val -76424"/>
            </a:avLst>
          </a:prstGeom>
          <a:solidFill>
            <a:srgbClr val="FF0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b="1" dirty="0" smtClean="0">
                <a:ln>
                  <a:solidFill>
                    <a:schemeClr val="bg1"/>
                  </a:solidFill>
                </a:ln>
                <a:solidFill>
                  <a:schemeClr val="bg1"/>
                </a:solidFill>
                <a:latin typeface="+mn-ea"/>
              </a:rPr>
              <a:t>比商业数据库系统提高</a:t>
            </a:r>
            <a:r>
              <a:rPr lang="en-US" altLang="zh-CN" sz="2200" b="1" dirty="0" smtClean="0">
                <a:ln>
                  <a:solidFill>
                    <a:schemeClr val="bg1"/>
                  </a:solidFill>
                </a:ln>
                <a:solidFill>
                  <a:schemeClr val="bg1"/>
                </a:solidFill>
                <a:latin typeface="+mn-ea"/>
              </a:rPr>
              <a:t>10</a:t>
            </a:r>
            <a:r>
              <a:rPr lang="zh-CN" altLang="en-US" sz="2200" b="1" dirty="0" smtClean="0">
                <a:ln>
                  <a:solidFill>
                    <a:schemeClr val="bg1"/>
                  </a:solidFill>
                </a:ln>
                <a:solidFill>
                  <a:schemeClr val="bg1"/>
                </a:solidFill>
                <a:latin typeface="+mn-ea"/>
              </a:rPr>
              <a:t>万倍</a:t>
            </a:r>
          </a:p>
        </p:txBody>
      </p:sp>
      <p:pic>
        <p:nvPicPr>
          <p:cNvPr id="16" name="图片 15"/>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8073460" y="2285680"/>
            <a:ext cx="639000" cy="352819"/>
          </a:xfrm>
          <a:prstGeom prst="rect">
            <a:avLst/>
          </a:prstGeom>
        </p:spPr>
      </p:pic>
      <p:grpSp>
        <p:nvGrpSpPr>
          <p:cNvPr id="2" name="组合 1"/>
          <p:cNvGrpSpPr/>
          <p:nvPr/>
        </p:nvGrpSpPr>
        <p:grpSpPr>
          <a:xfrm>
            <a:off x="209595" y="5580225"/>
            <a:ext cx="8034813" cy="1281917"/>
            <a:chOff x="209595" y="5675475"/>
            <a:chExt cx="8034813" cy="1281917"/>
          </a:xfrm>
        </p:grpSpPr>
        <p:grpSp>
          <p:nvGrpSpPr>
            <p:cNvPr id="45" name="组合 44"/>
            <p:cNvGrpSpPr/>
            <p:nvPr/>
          </p:nvGrpSpPr>
          <p:grpSpPr>
            <a:xfrm>
              <a:off x="209595" y="5949280"/>
              <a:ext cx="3528392" cy="792088"/>
              <a:chOff x="1027348" y="3897467"/>
              <a:chExt cx="3528392" cy="792088"/>
            </a:xfrm>
          </p:grpSpPr>
          <p:sp>
            <p:nvSpPr>
              <p:cNvPr id="46" name="内容占位符 2"/>
              <p:cNvSpPr>
                <a:spLocks noChangeArrowheads="1"/>
              </p:cNvSpPr>
              <p:nvPr/>
            </p:nvSpPr>
            <p:spPr bwMode="auto">
              <a:xfrm>
                <a:off x="3042853" y="4113293"/>
                <a:ext cx="1512887"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            )</a:t>
                </a:r>
              </a:p>
            </p:txBody>
          </p:sp>
          <p:sp>
            <p:nvSpPr>
              <p:cNvPr id="47" name="Flowchart: Magnetic Disk 12"/>
              <p:cNvSpPr/>
              <p:nvPr/>
            </p:nvSpPr>
            <p:spPr bwMode="auto">
              <a:xfrm>
                <a:off x="1441923" y="3897467"/>
                <a:ext cx="1155710" cy="731838"/>
              </a:xfrm>
              <a:prstGeom prst="flowChartMagneticDisk">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eaLnBrk="0" hangingPunct="0">
                  <a:defRPr/>
                </a:pPr>
                <a:r>
                  <a:rPr lang="en-US" altLang="zh-CN" dirty="0" smtClean="0">
                    <a:ea typeface="宋体" charset="-122"/>
                  </a:rPr>
                  <a:t>D</a:t>
                </a:r>
                <a:endParaRPr lang="zh-CN" altLang="en-US" dirty="0">
                  <a:ea typeface="宋体" charset="-122"/>
                </a:endParaRPr>
              </a:p>
            </p:txBody>
          </p:sp>
          <p:sp>
            <p:nvSpPr>
              <p:cNvPr id="48" name="内容占位符 2"/>
              <p:cNvSpPr>
                <a:spLocks noChangeArrowheads="1"/>
              </p:cNvSpPr>
              <p:nvPr/>
            </p:nvSpPr>
            <p:spPr bwMode="auto">
              <a:xfrm>
                <a:off x="1027348" y="4053042"/>
                <a:ext cx="1778536"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a:t>
                </a:r>
                <a:r>
                  <a:rPr lang="en-GB" altLang="zh-CN" dirty="0" smtClean="0">
                    <a:latin typeface="Arial" pitchFamily="34" charset="0"/>
                  </a:rPr>
                  <a:t>(                  )</a:t>
                </a:r>
                <a:endParaRPr lang="en-GB" altLang="zh-CN" dirty="0">
                  <a:latin typeface="Arial" pitchFamily="34" charset="0"/>
                </a:endParaRPr>
              </a:p>
            </p:txBody>
          </p:sp>
          <p:sp>
            <p:nvSpPr>
              <p:cNvPr id="49" name="Flowchart: Magnetic Disk 19"/>
              <p:cNvSpPr/>
              <p:nvPr/>
            </p:nvSpPr>
            <p:spPr bwMode="auto">
              <a:xfrm>
                <a:off x="3546413" y="4131394"/>
                <a:ext cx="649287" cy="360362"/>
              </a:xfrm>
              <a:prstGeom prst="flowChartMagneticDisk">
                <a:avLst/>
              </a:prstGeom>
              <a:solidFill>
                <a:srgbClr val="FFC00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kumimoji="1" lang="en-GB" altLang="zh-CN" dirty="0">
                    <a:solidFill>
                      <a:srgbClr val="000000"/>
                    </a:solidFill>
                    <a:latin typeface="Arial" pitchFamily="34" charset="0"/>
                    <a:ea typeface="宋体" charset="-122"/>
                  </a:rPr>
                  <a:t>D</a:t>
                </a:r>
                <a:r>
                  <a:rPr kumimoji="1" lang="en-GB" altLang="zh-CN" baseline="-25000" dirty="0">
                    <a:solidFill>
                      <a:srgbClr val="000000"/>
                    </a:solidFill>
                    <a:latin typeface="Arial" pitchFamily="34" charset="0"/>
                    <a:ea typeface="宋体" charset="-122"/>
                  </a:rPr>
                  <a:t>Q</a:t>
                </a:r>
                <a:endParaRPr lang="zh-CN" altLang="en-US" dirty="0">
                  <a:ea typeface="宋体" charset="-122"/>
                </a:endParaRPr>
              </a:p>
            </p:txBody>
          </p:sp>
          <p:sp>
            <p:nvSpPr>
              <p:cNvPr id="50" name="Flowchart: Magnetic Disk 24"/>
              <p:cNvSpPr/>
              <p:nvPr/>
            </p:nvSpPr>
            <p:spPr bwMode="auto">
              <a:xfrm>
                <a:off x="1868563" y="4184650"/>
                <a:ext cx="649288" cy="360363"/>
              </a:xfrm>
              <a:prstGeom prst="flowChartMagneticDisk">
                <a:avLst/>
              </a:prstGeom>
              <a:solidFill>
                <a:srgbClr val="FFC000"/>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kumimoji="1" lang="en-GB" altLang="zh-CN" dirty="0">
                    <a:solidFill>
                      <a:srgbClr val="000000"/>
                    </a:solidFill>
                    <a:latin typeface="Arial" pitchFamily="34" charset="0"/>
                    <a:ea typeface="宋体" charset="-122"/>
                  </a:rPr>
                  <a:t>D</a:t>
                </a:r>
                <a:r>
                  <a:rPr kumimoji="1" lang="en-GB" altLang="zh-CN" baseline="-25000" dirty="0">
                    <a:solidFill>
                      <a:srgbClr val="000000"/>
                    </a:solidFill>
                    <a:latin typeface="Arial" pitchFamily="34" charset="0"/>
                    <a:ea typeface="宋体" charset="-122"/>
                  </a:rPr>
                  <a:t>Q</a:t>
                </a:r>
                <a:endParaRPr lang="zh-CN" altLang="en-US" dirty="0">
                  <a:ea typeface="宋体" charset="-122"/>
                </a:endParaRPr>
              </a:p>
            </p:txBody>
          </p:sp>
        </p:grpSp>
        <p:grpSp>
          <p:nvGrpSpPr>
            <p:cNvPr id="51" name="组合 50"/>
            <p:cNvGrpSpPr/>
            <p:nvPr/>
          </p:nvGrpSpPr>
          <p:grpSpPr>
            <a:xfrm>
              <a:off x="4444950" y="5675475"/>
              <a:ext cx="3799458" cy="1281917"/>
              <a:chOff x="1542059" y="4702354"/>
              <a:chExt cx="4063305" cy="1281917"/>
            </a:xfrm>
          </p:grpSpPr>
          <p:sp>
            <p:nvSpPr>
              <p:cNvPr id="52" name="内容占位符 2"/>
              <p:cNvSpPr>
                <a:spLocks noChangeArrowheads="1"/>
              </p:cNvSpPr>
              <p:nvPr/>
            </p:nvSpPr>
            <p:spPr bwMode="auto">
              <a:xfrm>
                <a:off x="1542059" y="5336199"/>
                <a:ext cx="1368006"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          </a:t>
                </a:r>
                <a:r>
                  <a:rPr lang="en-GB" altLang="zh-CN" dirty="0" smtClean="0">
                    <a:latin typeface="Arial" pitchFamily="34" charset="0"/>
                  </a:rPr>
                  <a:t>)</a:t>
                </a:r>
                <a:endParaRPr lang="en-GB" altLang="zh-CN" dirty="0">
                  <a:latin typeface="Arial" pitchFamily="34" charset="0"/>
                </a:endParaRPr>
              </a:p>
            </p:txBody>
          </p:sp>
          <p:sp>
            <p:nvSpPr>
              <p:cNvPr id="53" name="Flowchart: Magnetic Disk 14"/>
              <p:cNvSpPr/>
              <p:nvPr/>
            </p:nvSpPr>
            <p:spPr bwMode="auto">
              <a:xfrm>
                <a:off x="3278189" y="4702355"/>
                <a:ext cx="1042517" cy="310970"/>
              </a:xfrm>
              <a:prstGeom prst="flowChartMagneticDisk">
                <a:avLst/>
              </a:prstGeom>
              <a:solidFill>
                <a:schemeClr val="tx2">
                  <a:lumMod val="40000"/>
                  <a:lumOff val="6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lang="en-US" altLang="zh-CN" sz="2400" dirty="0">
                    <a:latin typeface="+mj-lt"/>
                    <a:ea typeface="宋体" charset="-122"/>
                  </a:rPr>
                  <a:t>G</a:t>
                </a:r>
                <a:endParaRPr lang="zh-CN" altLang="en-US" sz="2400" dirty="0">
                  <a:latin typeface="+mj-lt"/>
                  <a:ea typeface="宋体" charset="-122"/>
                </a:endParaRPr>
              </a:p>
            </p:txBody>
          </p:sp>
          <p:sp>
            <p:nvSpPr>
              <p:cNvPr id="54" name="内容占位符 2"/>
              <p:cNvSpPr>
                <a:spLocks noChangeArrowheads="1"/>
              </p:cNvSpPr>
              <p:nvPr/>
            </p:nvSpPr>
            <p:spPr bwMode="auto">
              <a:xfrm>
                <a:off x="2721889" y="4702354"/>
                <a:ext cx="2253060" cy="380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a:t>
                </a:r>
                <a:r>
                  <a:rPr lang="en-GB" altLang="zh-CN" dirty="0" smtClean="0">
                    <a:latin typeface="Arial" pitchFamily="34" charset="0"/>
                  </a:rPr>
                  <a:t>(                    )</a:t>
                </a:r>
                <a:endParaRPr lang="en-GB" altLang="zh-CN" dirty="0">
                  <a:latin typeface="Arial" pitchFamily="34" charset="0"/>
                </a:endParaRPr>
              </a:p>
            </p:txBody>
          </p:sp>
          <p:sp>
            <p:nvSpPr>
              <p:cNvPr id="55" name="Flowchart: Magnetic Disk 16"/>
              <p:cNvSpPr/>
              <p:nvPr/>
            </p:nvSpPr>
            <p:spPr bwMode="auto">
              <a:xfrm>
                <a:off x="1973859" y="5361599"/>
                <a:ext cx="649288" cy="360362"/>
              </a:xfrm>
              <a:prstGeom prst="flowChartMagneticDisk">
                <a:avLst/>
              </a:prstGeom>
              <a:solidFill>
                <a:schemeClr val="accent3">
                  <a:lumMod val="75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kumimoji="1" lang="en-GB" altLang="zh-CN" dirty="0">
                    <a:solidFill>
                      <a:srgbClr val="000000"/>
                    </a:solidFill>
                    <a:latin typeface="Arial" pitchFamily="34" charset="0"/>
                    <a:ea typeface="宋体" charset="-122"/>
                  </a:rPr>
                  <a:t>G</a:t>
                </a:r>
                <a:r>
                  <a:rPr kumimoji="1" lang="en-GB" altLang="zh-CN" baseline="-25000" dirty="0">
                    <a:solidFill>
                      <a:srgbClr val="000000"/>
                    </a:solidFill>
                    <a:latin typeface="Arial" pitchFamily="34" charset="0"/>
                    <a:ea typeface="宋体" charset="-122"/>
                  </a:rPr>
                  <a:t>1</a:t>
                </a:r>
                <a:endParaRPr lang="zh-CN" altLang="en-US" dirty="0">
                  <a:ea typeface="宋体" charset="-122"/>
                </a:endParaRPr>
              </a:p>
            </p:txBody>
          </p:sp>
          <p:sp>
            <p:nvSpPr>
              <p:cNvPr id="56" name="内容占位符 2"/>
              <p:cNvSpPr>
                <a:spLocks noChangeArrowheads="1"/>
              </p:cNvSpPr>
              <p:nvPr/>
            </p:nvSpPr>
            <p:spPr bwMode="auto">
              <a:xfrm>
                <a:off x="4092477" y="5408008"/>
                <a:ext cx="1512887" cy="576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          </a:t>
                </a:r>
                <a:r>
                  <a:rPr lang="en-GB" altLang="zh-CN" dirty="0" smtClean="0">
                    <a:latin typeface="Arial" pitchFamily="34" charset="0"/>
                  </a:rPr>
                  <a:t>)</a:t>
                </a:r>
                <a:endParaRPr lang="en-GB" altLang="zh-CN" dirty="0">
                  <a:latin typeface="Arial" pitchFamily="34" charset="0"/>
                </a:endParaRPr>
              </a:p>
            </p:txBody>
          </p:sp>
          <p:sp>
            <p:nvSpPr>
              <p:cNvPr id="57" name="Flowchart: Magnetic Disk 18"/>
              <p:cNvSpPr/>
              <p:nvPr/>
            </p:nvSpPr>
            <p:spPr bwMode="auto">
              <a:xfrm>
                <a:off x="4554526" y="5408207"/>
                <a:ext cx="649288" cy="360363"/>
              </a:xfrm>
              <a:prstGeom prst="flowChartMagneticDisk">
                <a:avLst/>
              </a:prstGeom>
              <a:solidFill>
                <a:schemeClr val="accent3">
                  <a:lumMod val="75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kumimoji="1" lang="en-GB" altLang="zh-CN" dirty="0">
                    <a:solidFill>
                      <a:srgbClr val="000000"/>
                    </a:solidFill>
                    <a:latin typeface="Arial" pitchFamily="34" charset="0"/>
                    <a:ea typeface="宋体" charset="-122"/>
                  </a:rPr>
                  <a:t>G</a:t>
                </a:r>
                <a:r>
                  <a:rPr kumimoji="1" lang="en-GB" altLang="zh-CN" baseline="-25000" dirty="0">
                    <a:solidFill>
                      <a:srgbClr val="000000"/>
                    </a:solidFill>
                    <a:latin typeface="Arial" pitchFamily="34" charset="0"/>
                    <a:ea typeface="宋体" charset="-122"/>
                  </a:rPr>
                  <a:t>n</a:t>
                </a:r>
                <a:endParaRPr lang="zh-CN" altLang="en-US" dirty="0">
                  <a:ea typeface="宋体" charset="-122"/>
                </a:endParaRPr>
              </a:p>
            </p:txBody>
          </p:sp>
          <p:sp>
            <p:nvSpPr>
              <p:cNvPr id="58" name="内容占位符 2"/>
              <p:cNvSpPr>
                <a:spLocks noChangeArrowheads="1"/>
              </p:cNvSpPr>
              <p:nvPr/>
            </p:nvSpPr>
            <p:spPr bwMode="auto">
              <a:xfrm>
                <a:off x="2700338" y="5355249"/>
                <a:ext cx="1512887"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7182" tIns="48591" rIns="97182" bIns="48591"/>
              <a:lstStyle>
                <a:lvl1pPr defTabSz="971550" eaLnBrk="0" hangingPunct="0">
                  <a:defRPr sz="2000">
                    <a:solidFill>
                      <a:schemeClr val="tx1"/>
                    </a:solidFill>
                    <a:latin typeface="Times New Roman" pitchFamily="18" charset="0"/>
                    <a:ea typeface="宋体" pitchFamily="2" charset="-122"/>
                  </a:defRPr>
                </a:lvl1pPr>
                <a:lvl2pPr marL="742950" indent="-285750" defTabSz="971550" eaLnBrk="0" hangingPunct="0">
                  <a:defRPr sz="2000">
                    <a:solidFill>
                      <a:schemeClr val="tx1"/>
                    </a:solidFill>
                    <a:latin typeface="Times New Roman" pitchFamily="18" charset="0"/>
                    <a:ea typeface="宋体" pitchFamily="2" charset="-122"/>
                  </a:defRPr>
                </a:lvl2pPr>
                <a:lvl3pPr marL="1143000" indent="-228600" defTabSz="971550" eaLnBrk="0" hangingPunct="0">
                  <a:defRPr sz="2000">
                    <a:solidFill>
                      <a:schemeClr val="tx1"/>
                    </a:solidFill>
                    <a:latin typeface="Times New Roman" pitchFamily="18" charset="0"/>
                    <a:ea typeface="宋体" pitchFamily="2" charset="-122"/>
                  </a:defRPr>
                </a:lvl3pPr>
                <a:lvl4pPr marL="1600200" indent="-228600" defTabSz="971550" eaLnBrk="0" hangingPunct="0">
                  <a:defRPr sz="2000">
                    <a:solidFill>
                      <a:schemeClr val="tx1"/>
                    </a:solidFill>
                    <a:latin typeface="Times New Roman" pitchFamily="18" charset="0"/>
                    <a:ea typeface="宋体" pitchFamily="2" charset="-122"/>
                  </a:defRPr>
                </a:lvl4pPr>
                <a:lvl5pPr marL="2057400" indent="-228600" defTabSz="971550" eaLnBrk="0" hangingPunct="0">
                  <a:defRPr sz="2000">
                    <a:solidFill>
                      <a:schemeClr val="tx1"/>
                    </a:solidFill>
                    <a:latin typeface="Times New Roman" pitchFamily="18" charset="0"/>
                    <a:ea typeface="宋体" pitchFamily="2" charset="-122"/>
                  </a:defRPr>
                </a:lvl5pPr>
                <a:lvl6pPr marL="25146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defTabSz="97155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eaLnBrk="1" hangingPunct="1">
                  <a:spcBef>
                    <a:spcPct val="60000"/>
                  </a:spcBef>
                  <a:buClr>
                    <a:schemeClr val="accent1"/>
                  </a:buClr>
                  <a:buSzPct val="80000"/>
                </a:pPr>
                <a:r>
                  <a:rPr lang="en-GB" altLang="zh-CN" dirty="0">
                    <a:latin typeface="Arial" pitchFamily="34" charset="0"/>
                  </a:rPr>
                  <a:t>Q(          </a:t>
                </a:r>
                <a:r>
                  <a:rPr lang="en-GB" altLang="zh-CN" dirty="0" smtClean="0">
                    <a:latin typeface="Arial" pitchFamily="34" charset="0"/>
                  </a:rPr>
                  <a:t>)</a:t>
                </a:r>
                <a:endParaRPr lang="en-GB" altLang="zh-CN" dirty="0">
                  <a:latin typeface="Arial" pitchFamily="34" charset="0"/>
                </a:endParaRPr>
              </a:p>
            </p:txBody>
          </p:sp>
          <p:sp>
            <p:nvSpPr>
              <p:cNvPr id="59" name="Flowchart: Magnetic Disk 20"/>
              <p:cNvSpPr/>
              <p:nvPr/>
            </p:nvSpPr>
            <p:spPr bwMode="auto">
              <a:xfrm>
                <a:off x="3132138" y="5407885"/>
                <a:ext cx="649287" cy="360362"/>
              </a:xfrm>
              <a:prstGeom prst="flowChartMagneticDisk">
                <a:avLst/>
              </a:prstGeom>
              <a:solidFill>
                <a:schemeClr val="accent3">
                  <a:lumMod val="75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wrap="none" anchor="ctr"/>
              <a:lstStyle/>
              <a:p>
                <a:pPr algn="ctr" eaLnBrk="0" hangingPunct="0">
                  <a:defRPr/>
                </a:pPr>
                <a:r>
                  <a:rPr kumimoji="1" lang="en-GB" altLang="zh-CN" dirty="0">
                    <a:solidFill>
                      <a:srgbClr val="000000"/>
                    </a:solidFill>
                    <a:latin typeface="Arial" pitchFamily="34" charset="0"/>
                    <a:ea typeface="宋体" charset="-122"/>
                  </a:rPr>
                  <a:t>G</a:t>
                </a:r>
                <a:r>
                  <a:rPr kumimoji="1" lang="en-GB" altLang="zh-CN" baseline="-25000" dirty="0">
                    <a:solidFill>
                      <a:srgbClr val="000000"/>
                    </a:solidFill>
                    <a:latin typeface="Arial" pitchFamily="34" charset="0"/>
                    <a:ea typeface="宋体" charset="-122"/>
                  </a:rPr>
                  <a:t>2</a:t>
                </a:r>
                <a:endParaRPr lang="zh-CN" altLang="en-US" dirty="0">
                  <a:ea typeface="宋体" charset="-122"/>
                </a:endParaRPr>
              </a:p>
            </p:txBody>
          </p:sp>
          <p:cxnSp>
            <p:nvCxnSpPr>
              <p:cNvPr id="60" name="Straight Arrow Connector 21"/>
              <p:cNvCxnSpPr>
                <a:stCxn id="53" idx="3"/>
              </p:cNvCxnSpPr>
              <p:nvPr/>
            </p:nvCxnSpPr>
            <p:spPr bwMode="auto">
              <a:xfrm flipH="1">
                <a:off x="2626895" y="5013325"/>
                <a:ext cx="1172553" cy="313531"/>
              </a:xfrm>
              <a:prstGeom prst="straightConnector1">
                <a:avLst/>
              </a:prstGeom>
              <a:solidFill>
                <a:schemeClr val="accent1"/>
              </a:solidFill>
              <a:ln w="9525" cap="flat" cmpd="sng" algn="ctr">
                <a:solidFill>
                  <a:schemeClr val="tx1"/>
                </a:solidFill>
                <a:prstDash val="solid"/>
                <a:round/>
                <a:headEnd type="none" w="med" len="med"/>
                <a:tailEnd type="arrow"/>
              </a:ln>
              <a:effectLst>
                <a:outerShdw dist="17961" dir="2700000" algn="ctr" rotWithShape="0">
                  <a:schemeClr val="tx1">
                    <a:gamma/>
                    <a:shade val="60000"/>
                    <a:invGamma/>
                  </a:schemeClr>
                </a:outerShdw>
              </a:effectLst>
            </p:spPr>
          </p:cxnSp>
          <p:cxnSp>
            <p:nvCxnSpPr>
              <p:cNvPr id="61" name="Straight Arrow Connector 22"/>
              <p:cNvCxnSpPr>
                <a:stCxn id="53" idx="3"/>
              </p:cNvCxnSpPr>
              <p:nvPr/>
            </p:nvCxnSpPr>
            <p:spPr bwMode="auto">
              <a:xfrm flipH="1">
                <a:off x="3781429" y="5013325"/>
                <a:ext cx="18018" cy="312738"/>
              </a:xfrm>
              <a:prstGeom prst="straightConnector1">
                <a:avLst/>
              </a:prstGeom>
              <a:solidFill>
                <a:schemeClr val="accent1"/>
              </a:solidFill>
              <a:ln w="9525" cap="flat" cmpd="sng" algn="ctr">
                <a:solidFill>
                  <a:schemeClr val="tx1"/>
                </a:solidFill>
                <a:prstDash val="solid"/>
                <a:round/>
                <a:headEnd type="none" w="med" len="med"/>
                <a:tailEnd type="arrow"/>
              </a:ln>
              <a:effectLst>
                <a:outerShdw dist="17961" dir="2700000" algn="ctr" rotWithShape="0">
                  <a:schemeClr val="tx1">
                    <a:gamma/>
                    <a:shade val="60000"/>
                    <a:invGamma/>
                  </a:schemeClr>
                </a:outerShdw>
              </a:effectLst>
            </p:spPr>
          </p:cxnSp>
          <p:cxnSp>
            <p:nvCxnSpPr>
              <p:cNvPr id="62" name="Straight Arrow Connector 23"/>
              <p:cNvCxnSpPr>
                <a:stCxn id="53" idx="3"/>
              </p:cNvCxnSpPr>
              <p:nvPr/>
            </p:nvCxnSpPr>
            <p:spPr bwMode="auto">
              <a:xfrm>
                <a:off x="3799447" y="5013325"/>
                <a:ext cx="935269" cy="312738"/>
              </a:xfrm>
              <a:prstGeom prst="straightConnector1">
                <a:avLst/>
              </a:prstGeom>
              <a:solidFill>
                <a:schemeClr val="accent1"/>
              </a:solidFill>
              <a:ln w="9525" cap="flat" cmpd="sng" algn="ctr">
                <a:solidFill>
                  <a:schemeClr val="tx1"/>
                </a:solidFill>
                <a:prstDash val="solid"/>
                <a:round/>
                <a:headEnd type="none" w="med" len="med"/>
                <a:tailEnd type="arrow"/>
              </a:ln>
              <a:effectLst>
                <a:outerShdw dist="17961" dir="2700000" algn="ctr" rotWithShape="0">
                  <a:schemeClr val="tx1">
                    <a:gamma/>
                    <a:shade val="60000"/>
                    <a:invGamma/>
                  </a:schemeClr>
                </a:outerShdw>
              </a:effectLst>
            </p:spPr>
          </p:cxnSp>
          <p:sp>
            <p:nvSpPr>
              <p:cNvPr id="63" name="TextBox 43"/>
              <p:cNvSpPr txBox="1">
                <a:spLocks noChangeArrowheads="1"/>
              </p:cNvSpPr>
              <p:nvPr/>
            </p:nvSpPr>
            <p:spPr bwMode="auto">
              <a:xfrm>
                <a:off x="3848926" y="5296129"/>
                <a:ext cx="47178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imes New Roman" pitchFamily="18" charset="0"/>
                    <a:ea typeface="宋体" pitchFamily="2" charset="-122"/>
                  </a:defRPr>
                </a:lvl1pPr>
                <a:lvl2pPr marL="742950" indent="-285750" eaLnBrk="0" hangingPunct="0">
                  <a:defRPr sz="2000">
                    <a:solidFill>
                      <a:schemeClr val="tx1"/>
                    </a:solidFill>
                    <a:latin typeface="Times New Roman" pitchFamily="18" charset="0"/>
                    <a:ea typeface="宋体" pitchFamily="2" charset="-122"/>
                  </a:defRPr>
                </a:lvl2pPr>
                <a:lvl3pPr marL="1143000" indent="-228600" eaLnBrk="0" hangingPunct="0">
                  <a:defRPr sz="2000">
                    <a:solidFill>
                      <a:schemeClr val="tx1"/>
                    </a:solidFill>
                    <a:latin typeface="Times New Roman" pitchFamily="18" charset="0"/>
                    <a:ea typeface="宋体" pitchFamily="2" charset="-122"/>
                  </a:defRPr>
                </a:lvl3pPr>
                <a:lvl4pPr marL="1600200" indent="-228600" eaLnBrk="0" hangingPunct="0">
                  <a:defRPr sz="2000">
                    <a:solidFill>
                      <a:schemeClr val="tx1"/>
                    </a:solidFill>
                    <a:latin typeface="Times New Roman" pitchFamily="18" charset="0"/>
                    <a:ea typeface="宋体" pitchFamily="2" charset="-122"/>
                  </a:defRPr>
                </a:lvl4pPr>
                <a:lvl5pPr marL="2057400" indent="-228600" eaLnBrk="0" hangingPunct="0">
                  <a:defRPr sz="20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dirty="0" smtClean="0"/>
                  <a:t>…</a:t>
                </a:r>
                <a:endParaRPr lang="zh-CN" altLang="en-US" dirty="0"/>
              </a:p>
            </p:txBody>
          </p:sp>
        </p:grpSp>
        <p:sp>
          <p:nvSpPr>
            <p:cNvPr id="64" name="右箭头 63"/>
            <p:cNvSpPr/>
            <p:nvPr/>
          </p:nvSpPr>
          <p:spPr>
            <a:xfrm>
              <a:off x="1979712" y="6269416"/>
              <a:ext cx="264621" cy="183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文本框 8"/>
          <p:cNvSpPr txBox="1"/>
          <p:nvPr/>
        </p:nvSpPr>
        <p:spPr>
          <a:xfrm>
            <a:off x="-1" y="12396"/>
            <a:ext cx="198813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数据科学方面</a:t>
            </a:r>
            <a:endParaRPr lang="zh-CN" altLang="en-US" b="1" dirty="0">
              <a:solidFill>
                <a:schemeClr val="bg1"/>
              </a:solidFill>
            </a:endParaRPr>
          </a:p>
        </p:txBody>
      </p:sp>
    </p:spTree>
    <p:extLst>
      <p:ext uri="{BB962C8B-B14F-4D97-AF65-F5344CB8AC3E}">
        <p14:creationId xmlns="" xmlns:p14="http://schemas.microsoft.com/office/powerpoint/2010/main" val="3228076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7"/>
          <p:cNvPicPr>
            <a:picLocks noChangeAspect="1"/>
          </p:cNvPicPr>
          <p:nvPr/>
        </p:nvPicPr>
        <p:blipFill>
          <a:blip r:embed="rId2"/>
          <a:stretch>
            <a:fillRect/>
          </a:stretch>
        </p:blipFill>
        <p:spPr>
          <a:xfrm>
            <a:off x="5543812" y="3157809"/>
            <a:ext cx="3925957" cy="2364053"/>
          </a:xfrm>
          <a:prstGeom prst="rect">
            <a:avLst/>
          </a:prstGeom>
        </p:spPr>
      </p:pic>
      <p:sp>
        <p:nvSpPr>
          <p:cNvPr id="2" name="Title 1"/>
          <p:cNvSpPr>
            <a:spLocks noGrp="1"/>
          </p:cNvSpPr>
          <p:nvPr>
            <p:ph type="title"/>
          </p:nvPr>
        </p:nvSpPr>
        <p:spPr>
          <a:xfrm>
            <a:off x="2264410" y="323849"/>
            <a:ext cx="6879590" cy="473075"/>
          </a:xfrm>
        </p:spPr>
        <p:txBody>
          <a:bodyPr vert="horz" lIns="91440" tIns="45720" rIns="91440" bIns="45720" rtlCol="0" anchor="ctr">
            <a:normAutofit fontScale="90000"/>
          </a:bodyPr>
          <a:lstStyle/>
          <a:p>
            <a:r>
              <a:rPr lang="zh-CN" altLang="en-US" dirty="0">
                <a:solidFill>
                  <a:srgbClr val="002060"/>
                </a:solidFill>
              </a:rPr>
              <a:t>进展</a:t>
            </a:r>
            <a:r>
              <a:rPr lang="en-US" altLang="zh-CN" dirty="0">
                <a:solidFill>
                  <a:srgbClr val="002060"/>
                </a:solidFill>
              </a:rPr>
              <a:t>2:</a:t>
            </a:r>
            <a:r>
              <a:rPr lang="zh-CN" altLang="en-US" dirty="0">
                <a:solidFill>
                  <a:srgbClr val="002060"/>
                </a:solidFill>
              </a:rPr>
              <a:t>脑机智能器件及计算系统实现</a:t>
            </a:r>
            <a:endParaRPr lang="en-US" dirty="0">
              <a:solidFill>
                <a:srgbClr val="002060"/>
              </a:solidFill>
            </a:endParaRPr>
          </a:p>
        </p:txBody>
      </p:sp>
      <p:sp>
        <p:nvSpPr>
          <p:cNvPr id="5" name="Rectangle 4"/>
          <p:cNvSpPr/>
          <p:nvPr/>
        </p:nvSpPr>
        <p:spPr>
          <a:xfrm>
            <a:off x="258362" y="845212"/>
            <a:ext cx="7760223" cy="461665"/>
          </a:xfrm>
          <a:prstGeom prst="rect">
            <a:avLst/>
          </a:prstGeom>
        </p:spPr>
        <p:txBody>
          <a:bodyPr wrap="square">
            <a:spAutoFit/>
          </a:bodyPr>
          <a:lstStyle/>
          <a:p>
            <a:pPr marL="342900" indent="-342900">
              <a:buFont typeface="Wingdings" panose="05000000000000000000" pitchFamily="2" charset="2"/>
              <a:buChar char="§"/>
              <a:defRPr/>
            </a:pPr>
            <a:r>
              <a:rPr lang="zh-CN" altLang="en-US" sz="2400" b="1" dirty="0">
                <a:solidFill>
                  <a:srgbClr val="0000FF"/>
                </a:solidFill>
                <a:latin typeface="Arial" panose="020B0604020202020204" pitchFamily="34" charset="0"/>
                <a:ea typeface="+mn-ea"/>
                <a:cs typeface="Arial" panose="020B0604020202020204" pitchFamily="34" charset="0"/>
              </a:rPr>
              <a:t>基</a:t>
            </a:r>
            <a:r>
              <a:rPr lang="zh-CN" altLang="en-US" sz="2400" b="1" dirty="0" smtClean="0">
                <a:solidFill>
                  <a:srgbClr val="0000FF"/>
                </a:solidFill>
                <a:latin typeface="Arial" panose="020B0604020202020204" pitchFamily="34" charset="0"/>
                <a:ea typeface="+mn-ea"/>
                <a:cs typeface="Arial" panose="020B0604020202020204" pitchFamily="34" charset="0"/>
              </a:rPr>
              <a:t>于</a:t>
            </a:r>
            <a:r>
              <a:rPr lang="en-US" altLang="zh-CN" sz="2400" b="1" dirty="0" smtClean="0">
                <a:solidFill>
                  <a:srgbClr val="0000FF"/>
                </a:solidFill>
                <a:latin typeface="Arial" panose="020B0604020202020204" pitchFamily="34" charset="0"/>
                <a:ea typeface="+mn-ea"/>
                <a:cs typeface="Arial" panose="020B0604020202020204" pitchFamily="34" charset="0"/>
              </a:rPr>
              <a:t>FPGA+MRAM</a:t>
            </a:r>
            <a:r>
              <a:rPr lang="zh-CN" altLang="en-US" sz="2400" b="1" dirty="0">
                <a:solidFill>
                  <a:srgbClr val="0000FF"/>
                </a:solidFill>
                <a:latin typeface="Arial" panose="020B0604020202020204" pitchFamily="34" charset="0"/>
                <a:ea typeface="+mn-ea"/>
                <a:cs typeface="Arial" panose="020B0604020202020204" pitchFamily="34" charset="0"/>
              </a:rPr>
              <a:t>的认知存储计算硬件平台</a:t>
            </a:r>
            <a:endParaRPr lang="en-US" sz="2400" b="1" dirty="0">
              <a:solidFill>
                <a:srgbClr val="0000FF"/>
              </a:solidFill>
              <a:latin typeface="Arial" panose="020B0604020202020204" pitchFamily="34" charset="0"/>
              <a:ea typeface="+mn-ea"/>
              <a:cs typeface="Arial" panose="020B0604020202020204" pitchFamily="34" charset="0"/>
            </a:endParaRPr>
          </a:p>
        </p:txBody>
      </p:sp>
      <p:pic>
        <p:nvPicPr>
          <p:cNvPr id="6" name="Picture 5"/>
          <p:cNvPicPr>
            <a:picLocks noChangeAspect="1"/>
          </p:cNvPicPr>
          <p:nvPr/>
        </p:nvPicPr>
        <p:blipFill rotWithShape="1">
          <a:blip r:embed="rId3"/>
          <a:srcRect l="3929" t="10037" r="5822" b="8184"/>
          <a:stretch/>
        </p:blipFill>
        <p:spPr>
          <a:xfrm>
            <a:off x="634175" y="1240096"/>
            <a:ext cx="1879741" cy="1066240"/>
          </a:xfrm>
          <a:prstGeom prst="rect">
            <a:avLst/>
          </a:prstGeom>
        </p:spPr>
      </p:pic>
      <p:pic>
        <p:nvPicPr>
          <p:cNvPr id="8" name="Picture 5" descr="Everspin EMD3D256 256Mb ST-MRAM photo"/>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217643" y="1222914"/>
            <a:ext cx="1949450" cy="1031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Rectangle 8"/>
          <p:cNvSpPr/>
          <p:nvPr/>
        </p:nvSpPr>
        <p:spPr>
          <a:xfrm>
            <a:off x="5293139" y="1240096"/>
            <a:ext cx="3015974" cy="923330"/>
          </a:xfrm>
          <a:prstGeom prst="rect">
            <a:avLst/>
          </a:prstGeom>
        </p:spPr>
        <p:txBody>
          <a:bodyPr wrap="square">
            <a:spAutoFit/>
          </a:bodyPr>
          <a:lstStyle/>
          <a:p>
            <a:r>
              <a:rPr lang="zh-CN" altLang="en-US" b="1" dirty="0" smtClean="0">
                <a:latin typeface="Arial" panose="020B0604020202020204" pitchFamily="34" charset="0"/>
                <a:ea typeface="+mn-ea"/>
                <a:cs typeface="Arial" panose="020B0604020202020204" pitchFamily="34" charset="0"/>
              </a:rPr>
              <a:t>基于新型自旋存储器进行深度学习硬件加速研究</a:t>
            </a:r>
            <a:endParaRPr lang="en-US" altLang="zh-CN" b="1" dirty="0" smtClean="0">
              <a:latin typeface="Arial" panose="020B0604020202020204" pitchFamily="34" charset="0"/>
              <a:ea typeface="+mn-ea"/>
              <a:cs typeface="Arial" panose="020B0604020202020204" pitchFamily="34" charset="0"/>
            </a:endParaRPr>
          </a:p>
          <a:p>
            <a:r>
              <a:rPr lang="zh-CN" altLang="en-US" b="1" dirty="0">
                <a:latin typeface="Arial" panose="020B0604020202020204" pitchFamily="34" charset="0"/>
                <a:ea typeface="+mn-ea"/>
                <a:cs typeface="Arial" panose="020B0604020202020204" pitchFamily="34" charset="0"/>
              </a:rPr>
              <a:t>应</a:t>
            </a:r>
            <a:r>
              <a:rPr lang="zh-CN" altLang="en-US" b="1" dirty="0" smtClean="0">
                <a:latin typeface="Arial" panose="020B0604020202020204" pitchFamily="34" charset="0"/>
                <a:ea typeface="+mn-ea"/>
                <a:cs typeface="Arial" panose="020B0604020202020204" pitchFamily="34" charset="0"/>
              </a:rPr>
              <a:t>用：图像识别和视频处理</a:t>
            </a:r>
            <a:endParaRPr lang="en-US" altLang="zh-CN" b="1" dirty="0">
              <a:latin typeface="Arial" panose="020B0604020202020204" pitchFamily="34" charset="0"/>
              <a:ea typeface="+mn-ea"/>
              <a:cs typeface="Arial" panose="020B0604020202020204" pitchFamily="34" charset="0"/>
            </a:endParaRPr>
          </a:p>
        </p:txBody>
      </p:sp>
      <p:sp>
        <p:nvSpPr>
          <p:cNvPr id="10" name="Plus 9"/>
          <p:cNvSpPr/>
          <p:nvPr/>
        </p:nvSpPr>
        <p:spPr>
          <a:xfrm>
            <a:off x="2622378" y="1425920"/>
            <a:ext cx="639568" cy="646432"/>
          </a:xfrm>
          <a:prstGeom prst="mathPlus">
            <a:avLst>
              <a:gd name="adj1" fmla="val 18015"/>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258362" y="2544905"/>
            <a:ext cx="7109593" cy="461665"/>
          </a:xfrm>
          <a:prstGeom prst="rect">
            <a:avLst/>
          </a:prstGeom>
        </p:spPr>
        <p:txBody>
          <a:bodyPr wrap="square">
            <a:spAutoFit/>
          </a:bodyPr>
          <a:lstStyle/>
          <a:p>
            <a:pPr marL="342900" indent="-342900">
              <a:buFont typeface="Wingdings" panose="05000000000000000000" pitchFamily="2" charset="2"/>
              <a:buChar char="§"/>
              <a:defRPr/>
            </a:pPr>
            <a:r>
              <a:rPr lang="zh-CN" altLang="en-US" sz="2400" b="1" dirty="0" smtClean="0">
                <a:solidFill>
                  <a:srgbClr val="0000FF"/>
                </a:solidFill>
                <a:latin typeface="Arial" panose="020B0604020202020204" pitchFamily="34" charset="0"/>
                <a:ea typeface="+mn-ea"/>
                <a:cs typeface="Arial" panose="020B0604020202020204" pitchFamily="34" charset="0"/>
              </a:rPr>
              <a:t>基于自旋波与忆阻器融合的新型神经突触实现</a:t>
            </a:r>
            <a:endParaRPr lang="en-US" sz="2400" b="1" dirty="0">
              <a:solidFill>
                <a:srgbClr val="0000FF"/>
              </a:solidFill>
              <a:latin typeface="Arial" panose="020B0604020202020204" pitchFamily="34" charset="0"/>
              <a:ea typeface="+mn-ea"/>
              <a:cs typeface="Arial" panose="020B0604020202020204" pitchFamily="34" charset="0"/>
            </a:endParaRPr>
          </a:p>
        </p:txBody>
      </p:sp>
      <p:pic>
        <p:nvPicPr>
          <p:cNvPr id="24" name="图片 86"/>
          <p:cNvPicPr>
            <a:picLocks noChangeAspect="1"/>
          </p:cNvPicPr>
          <p:nvPr/>
        </p:nvPicPr>
        <p:blipFill>
          <a:blip r:embed="rId5">
            <a:extLst>
              <a:ext uri="{28A0092B-C50C-407E-A947-70E740481C1C}">
                <a14:useLocalDpi xmlns="" xmlns:a14="http://schemas.microsoft.com/office/drawing/2010/main" val="0"/>
              </a:ext>
            </a:extLst>
          </a:blip>
          <a:stretch>
            <a:fillRect/>
          </a:stretch>
        </p:blipFill>
        <p:spPr>
          <a:xfrm>
            <a:off x="710892" y="3628636"/>
            <a:ext cx="4582247" cy="711200"/>
          </a:xfrm>
          <a:prstGeom prst="rect">
            <a:avLst/>
          </a:prstGeom>
          <a:ln>
            <a:noFill/>
          </a:ln>
          <a:effectLst>
            <a:outerShdw blurRad="190500" algn="tl" rotWithShape="0">
              <a:srgbClr val="000000">
                <a:alpha val="70000"/>
              </a:srgbClr>
            </a:outerShdw>
          </a:effectLst>
        </p:spPr>
      </p:pic>
      <p:sp>
        <p:nvSpPr>
          <p:cNvPr id="29" name="文本框 11"/>
          <p:cNvSpPr txBox="1">
            <a:spLocks noChangeArrowheads="1"/>
          </p:cNvSpPr>
          <p:nvPr/>
        </p:nvSpPr>
        <p:spPr bwMode="auto">
          <a:xfrm>
            <a:off x="630183" y="2919504"/>
            <a:ext cx="144142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smtClean="0">
                <a:latin typeface="Arial" panose="020B0604020202020204" pitchFamily="34" charset="0"/>
                <a:ea typeface="+mn-ea"/>
                <a:cs typeface="Arial" panose="020B0604020202020204" pitchFamily="34" charset="0"/>
              </a:rPr>
              <a:t>固定的电压脉冲</a:t>
            </a:r>
            <a:endParaRPr kumimoji="0" lang="zh-CN" altLang="en-US" sz="1400" b="1" dirty="0">
              <a:latin typeface="Arial" panose="020B0604020202020204" pitchFamily="34" charset="0"/>
              <a:ea typeface="+mn-ea"/>
              <a:cs typeface="Arial" panose="020B0604020202020204" pitchFamily="34" charset="0"/>
            </a:endParaRPr>
          </a:p>
        </p:txBody>
      </p:sp>
      <p:sp>
        <p:nvSpPr>
          <p:cNvPr id="30" name="文本框 11"/>
          <p:cNvSpPr txBox="1">
            <a:spLocks noChangeArrowheads="1"/>
          </p:cNvSpPr>
          <p:nvPr/>
        </p:nvSpPr>
        <p:spPr bwMode="auto">
          <a:xfrm>
            <a:off x="2554793" y="2919504"/>
            <a:ext cx="10711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smtClean="0">
                <a:latin typeface="Arial" panose="020B0604020202020204" pitchFamily="34" charset="0"/>
                <a:ea typeface="+mn-ea"/>
                <a:cs typeface="Arial" panose="020B0604020202020204" pitchFamily="34" charset="0"/>
              </a:rPr>
              <a:t>可变电流</a:t>
            </a:r>
            <a:r>
              <a:rPr kumimoji="0" lang="en-US" altLang="zh-CN" sz="1400" b="1" dirty="0" smtClean="0">
                <a:latin typeface="Arial" panose="020B0604020202020204" pitchFamily="34" charset="0"/>
                <a:ea typeface="+mn-ea"/>
                <a:cs typeface="Arial" panose="020B0604020202020204" pitchFamily="34" charset="0"/>
              </a:rPr>
              <a:t>(</a:t>
            </a:r>
            <a:r>
              <a:rPr kumimoji="0" lang="en-US" altLang="zh-CN" sz="1400" b="1" dirty="0">
                <a:latin typeface="Arial" panose="020B0604020202020204" pitchFamily="34" charset="0"/>
                <a:ea typeface="+mn-ea"/>
                <a:cs typeface="Arial" panose="020B0604020202020204" pitchFamily="34" charset="0"/>
              </a:rPr>
              <a:t>I</a:t>
            </a:r>
            <a:r>
              <a:rPr kumimoji="0" lang="en-US" altLang="zh-CN" sz="1400" b="1" dirty="0" smtClean="0">
                <a:latin typeface="Arial" panose="020B0604020202020204" pitchFamily="34" charset="0"/>
                <a:ea typeface="+mn-ea"/>
                <a:cs typeface="Arial" panose="020B0604020202020204" pitchFamily="34" charset="0"/>
              </a:rPr>
              <a:t>)</a:t>
            </a:r>
            <a:endParaRPr kumimoji="0" lang="zh-CN" altLang="en-US" sz="1400" b="1" dirty="0">
              <a:latin typeface="Arial" panose="020B0604020202020204" pitchFamily="34" charset="0"/>
              <a:ea typeface="+mn-ea"/>
              <a:cs typeface="Arial" panose="020B0604020202020204" pitchFamily="34" charset="0"/>
            </a:endParaRPr>
          </a:p>
        </p:txBody>
      </p:sp>
      <p:sp>
        <p:nvSpPr>
          <p:cNvPr id="31" name="文本框 11"/>
          <p:cNvSpPr txBox="1">
            <a:spLocks noChangeArrowheads="1"/>
          </p:cNvSpPr>
          <p:nvPr/>
        </p:nvSpPr>
        <p:spPr bwMode="auto">
          <a:xfrm>
            <a:off x="4495361" y="2919504"/>
            <a:ext cx="77296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a:latin typeface="Arial" panose="020B0604020202020204" pitchFamily="34" charset="0"/>
                <a:ea typeface="+mn-ea"/>
                <a:cs typeface="Arial" panose="020B0604020202020204" pitchFamily="34" charset="0"/>
              </a:rPr>
              <a:t>自旋</a:t>
            </a:r>
            <a:r>
              <a:rPr kumimoji="0" lang="zh-CN" altLang="en-US" sz="1400" b="1" dirty="0" smtClean="0">
                <a:latin typeface="Arial" panose="020B0604020202020204" pitchFamily="34" charset="0"/>
                <a:ea typeface="+mn-ea"/>
                <a:cs typeface="Arial" panose="020B0604020202020204" pitchFamily="34" charset="0"/>
              </a:rPr>
              <a:t>波 </a:t>
            </a:r>
            <a:endParaRPr kumimoji="0" lang="zh-CN" altLang="en-US" sz="1400" b="1" dirty="0">
              <a:latin typeface="Arial" panose="020B0604020202020204" pitchFamily="34" charset="0"/>
              <a:ea typeface="+mn-ea"/>
              <a:cs typeface="Arial" panose="020B0604020202020204" pitchFamily="34" charset="0"/>
            </a:endParaRPr>
          </a:p>
        </p:txBody>
      </p:sp>
      <p:cxnSp>
        <p:nvCxnSpPr>
          <p:cNvPr id="32" name="直接箭头连接符 4"/>
          <p:cNvCxnSpPr/>
          <p:nvPr/>
        </p:nvCxnSpPr>
        <p:spPr>
          <a:xfrm>
            <a:off x="1218516" y="3227281"/>
            <a:ext cx="0" cy="336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94"/>
          <p:cNvCxnSpPr/>
          <p:nvPr/>
        </p:nvCxnSpPr>
        <p:spPr>
          <a:xfrm>
            <a:off x="3063477" y="3227281"/>
            <a:ext cx="0" cy="7332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95"/>
          <p:cNvCxnSpPr/>
          <p:nvPr/>
        </p:nvCxnSpPr>
        <p:spPr>
          <a:xfrm>
            <a:off x="4827993" y="3227281"/>
            <a:ext cx="0" cy="336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71122" y="5077077"/>
            <a:ext cx="7109593" cy="461665"/>
          </a:xfrm>
          <a:prstGeom prst="rect">
            <a:avLst/>
          </a:prstGeom>
        </p:spPr>
        <p:txBody>
          <a:bodyPr wrap="square">
            <a:spAutoFit/>
          </a:bodyPr>
          <a:lstStyle/>
          <a:p>
            <a:pPr marL="342900" indent="-342900">
              <a:buFont typeface="Wingdings" panose="05000000000000000000" pitchFamily="2" charset="2"/>
              <a:buChar char="§"/>
              <a:defRPr/>
            </a:pPr>
            <a:r>
              <a:rPr lang="zh-CN" altLang="en-US" sz="2400" b="1" dirty="0" smtClean="0">
                <a:solidFill>
                  <a:srgbClr val="0000FF"/>
                </a:solidFill>
                <a:latin typeface="Arial" panose="020B0604020202020204" pitchFamily="34" charset="0"/>
                <a:ea typeface="+mn-ea"/>
                <a:cs typeface="Arial" panose="020B0604020202020204" pitchFamily="34" charset="0"/>
              </a:rPr>
              <a:t>基于斯格明子的神经元与神经突触实现</a:t>
            </a:r>
            <a:endParaRPr lang="en-US" sz="2400" b="1" dirty="0">
              <a:solidFill>
                <a:srgbClr val="0000FF"/>
              </a:solidFill>
              <a:latin typeface="Arial" panose="020B0604020202020204" pitchFamily="34" charset="0"/>
              <a:ea typeface="+mn-ea"/>
              <a:cs typeface="Arial" panose="020B0604020202020204" pitchFamily="34" charset="0"/>
            </a:endParaRPr>
          </a:p>
        </p:txBody>
      </p:sp>
      <p:pic>
        <p:nvPicPr>
          <p:cNvPr id="40" name="图片 9"/>
          <p:cNvPicPr>
            <a:picLocks noChangeAspect="1"/>
          </p:cNvPicPr>
          <p:nvPr/>
        </p:nvPicPr>
        <p:blipFill>
          <a:blip r:embed="rId6">
            <a:extLst>
              <a:ext uri="{28A0092B-C50C-407E-A947-70E740481C1C}">
                <a14:useLocalDpi xmlns="" xmlns:a14="http://schemas.microsoft.com/office/drawing/2010/main" val="0"/>
              </a:ext>
            </a:extLst>
          </a:blip>
          <a:srcRect t="52893" r="-282"/>
          <a:stretch>
            <a:fillRect/>
          </a:stretch>
        </p:blipFill>
        <p:spPr bwMode="auto">
          <a:xfrm>
            <a:off x="326805" y="5552448"/>
            <a:ext cx="2890838" cy="157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Rectangle 6"/>
          <p:cNvSpPr/>
          <p:nvPr/>
        </p:nvSpPr>
        <p:spPr>
          <a:xfrm>
            <a:off x="631895" y="4428604"/>
            <a:ext cx="4636435" cy="707886"/>
          </a:xfrm>
          <a:prstGeom prst="rect">
            <a:avLst/>
          </a:prstGeom>
          <a:solidFill>
            <a:schemeClr val="accent2">
              <a:lumMod val="20000"/>
              <a:lumOff val="80000"/>
            </a:schemeClr>
          </a:solidFill>
          <a:ln w="19050">
            <a:solidFill>
              <a:schemeClr val="accent5">
                <a:lumMod val="75000"/>
              </a:schemeClr>
            </a:solidFill>
          </a:ln>
        </p:spPr>
        <p:txBody>
          <a:bodyPr wrap="square">
            <a:spAutoFit/>
          </a:bodyPr>
          <a:lstStyle/>
          <a:p>
            <a:r>
              <a:rPr lang="zh-CN" altLang="en-US" sz="2000" b="1" dirty="0" smtClean="0">
                <a:solidFill>
                  <a:srgbClr val="FF0000"/>
                </a:solidFill>
                <a:latin typeface="Arial" panose="020B0604020202020204" pitchFamily="34" charset="0"/>
                <a:ea typeface="+mn-ea"/>
                <a:cs typeface="Arial" panose="020B0604020202020204" pitchFamily="34" charset="0"/>
              </a:rPr>
              <a:t>器件制备相关实验正在进行，相关应用正在进行仿真论证</a:t>
            </a:r>
            <a:endParaRPr lang="en-US" altLang="zh-CN" sz="2000" b="1" dirty="0">
              <a:solidFill>
                <a:srgbClr val="FF0000"/>
              </a:solidFill>
              <a:latin typeface="Arial" panose="020B0604020202020204" pitchFamily="34" charset="0"/>
              <a:ea typeface="+mn-ea"/>
              <a:cs typeface="Arial" panose="020B0604020202020204" pitchFamily="34" charset="0"/>
            </a:endParaRPr>
          </a:p>
        </p:txBody>
      </p:sp>
      <p:sp>
        <p:nvSpPr>
          <p:cNvPr id="21" name="Rectangle 8"/>
          <p:cNvSpPr/>
          <p:nvPr/>
        </p:nvSpPr>
        <p:spPr>
          <a:xfrm>
            <a:off x="3458992" y="5552448"/>
            <a:ext cx="2072738" cy="1323439"/>
          </a:xfrm>
          <a:prstGeom prst="rect">
            <a:avLst/>
          </a:prstGeom>
          <a:solidFill>
            <a:schemeClr val="accent1">
              <a:lumMod val="20000"/>
              <a:lumOff val="80000"/>
            </a:schemeClr>
          </a:solidFill>
          <a:ln w="19050">
            <a:solidFill>
              <a:schemeClr val="accent5">
                <a:lumMod val="75000"/>
              </a:schemeClr>
            </a:solidFill>
          </a:ln>
        </p:spPr>
        <p:txBody>
          <a:bodyPr wrap="square">
            <a:spAutoFit/>
          </a:bodyPr>
          <a:lstStyle/>
          <a:p>
            <a:r>
              <a:rPr lang="zh-CN" altLang="en-US" sz="2000" b="1" dirty="0">
                <a:solidFill>
                  <a:srgbClr val="FF0000"/>
                </a:solidFill>
                <a:latin typeface="Arial" panose="020B0604020202020204" pitchFamily="34" charset="0"/>
                <a:ea typeface="+mn-ea"/>
                <a:cs typeface="Arial" panose="020B0604020202020204" pitchFamily="34" charset="0"/>
              </a:rPr>
              <a:t>斯格明子神经突触器件已完成制备，正处于实验观测阶段</a:t>
            </a:r>
            <a:endParaRPr lang="en-US" altLang="zh-CN" sz="2000" b="1" dirty="0">
              <a:solidFill>
                <a:srgbClr val="FF0000"/>
              </a:solidFill>
              <a:latin typeface="Arial" panose="020B0604020202020204" pitchFamily="34" charset="0"/>
              <a:ea typeface="+mn-ea"/>
              <a:cs typeface="Arial" panose="020B0604020202020204" pitchFamily="34" charset="0"/>
            </a:endParaRPr>
          </a:p>
        </p:txBody>
      </p:sp>
      <p:sp>
        <p:nvSpPr>
          <p:cNvPr id="22" name="Rectangle 6"/>
          <p:cNvSpPr/>
          <p:nvPr/>
        </p:nvSpPr>
        <p:spPr>
          <a:xfrm>
            <a:off x="629949" y="2205865"/>
            <a:ext cx="8141677" cy="400110"/>
          </a:xfrm>
          <a:prstGeom prst="rect">
            <a:avLst/>
          </a:prstGeom>
          <a:solidFill>
            <a:schemeClr val="accent5">
              <a:lumMod val="20000"/>
              <a:lumOff val="80000"/>
            </a:schemeClr>
          </a:solidFill>
          <a:ln w="19050">
            <a:solidFill>
              <a:schemeClr val="accent5">
                <a:lumMod val="75000"/>
              </a:schemeClr>
            </a:solidFill>
          </a:ln>
        </p:spPr>
        <p:txBody>
          <a:bodyPr wrap="square">
            <a:spAutoFit/>
          </a:bodyPr>
          <a:lstStyle/>
          <a:p>
            <a:r>
              <a:rPr lang="zh-CN" altLang="en-US" sz="2000" b="1" dirty="0">
                <a:solidFill>
                  <a:srgbClr val="FF0000"/>
                </a:solidFill>
                <a:latin typeface="Arial" panose="020B0604020202020204" pitchFamily="34" charset="0"/>
                <a:ea typeface="+mn-ea"/>
                <a:cs typeface="Arial" panose="020B0604020202020204" pitchFamily="34" charset="0"/>
              </a:rPr>
              <a:t>硬件平台搭建</a:t>
            </a:r>
            <a:r>
              <a:rPr lang="zh-CN" altLang="en-US" sz="2000" b="1" dirty="0" smtClean="0">
                <a:solidFill>
                  <a:srgbClr val="FF0000"/>
                </a:solidFill>
                <a:latin typeface="Arial" panose="020B0604020202020204" pitchFamily="34" charset="0"/>
                <a:ea typeface="+mn-ea"/>
                <a:cs typeface="Arial" panose="020B0604020202020204" pitchFamily="34" charset="0"/>
              </a:rPr>
              <a:t>及芯片</a:t>
            </a:r>
            <a:r>
              <a:rPr lang="zh-CN" altLang="en-US" sz="2000" b="1" dirty="0">
                <a:solidFill>
                  <a:srgbClr val="FF0000"/>
                </a:solidFill>
                <a:latin typeface="Arial" panose="020B0604020202020204" pitchFamily="34" charset="0"/>
                <a:ea typeface="+mn-ea"/>
                <a:cs typeface="Arial" panose="020B0604020202020204" pitchFamily="34" charset="0"/>
              </a:rPr>
              <a:t>测试初步</a:t>
            </a:r>
            <a:r>
              <a:rPr lang="zh-CN" altLang="en-US" sz="2000" b="1" dirty="0" smtClean="0">
                <a:solidFill>
                  <a:srgbClr val="FF0000"/>
                </a:solidFill>
                <a:latin typeface="Arial" panose="020B0604020202020204" pitchFamily="34" charset="0"/>
                <a:ea typeface="+mn-ea"/>
                <a:cs typeface="Arial" panose="020B0604020202020204" pitchFamily="34" charset="0"/>
              </a:rPr>
              <a:t>完成、正系统</a:t>
            </a:r>
            <a:r>
              <a:rPr lang="zh-CN" altLang="en-US" sz="2000" b="1" dirty="0">
                <a:solidFill>
                  <a:srgbClr val="FF0000"/>
                </a:solidFill>
                <a:latin typeface="Arial" panose="020B0604020202020204" pitchFamily="34" charset="0"/>
                <a:ea typeface="+mn-ea"/>
                <a:cs typeface="Arial" panose="020B0604020202020204" pitchFamily="34" charset="0"/>
              </a:rPr>
              <a:t>调试</a:t>
            </a:r>
            <a:r>
              <a:rPr lang="zh-CN" altLang="en-US" sz="2000" b="1" dirty="0" smtClean="0">
                <a:solidFill>
                  <a:srgbClr val="FF0000"/>
                </a:solidFill>
                <a:latin typeface="Arial" panose="020B0604020202020204" pitchFamily="34" charset="0"/>
                <a:ea typeface="+mn-ea"/>
                <a:cs typeface="Arial" panose="020B0604020202020204" pitchFamily="34" charset="0"/>
              </a:rPr>
              <a:t>和应用</a:t>
            </a:r>
            <a:r>
              <a:rPr lang="zh-CN" altLang="en-US" sz="2000" b="1" dirty="0">
                <a:solidFill>
                  <a:srgbClr val="FF0000"/>
                </a:solidFill>
                <a:latin typeface="Arial" panose="020B0604020202020204" pitchFamily="34" charset="0"/>
                <a:ea typeface="+mn-ea"/>
                <a:cs typeface="Arial" panose="020B0604020202020204" pitchFamily="34" charset="0"/>
              </a:rPr>
              <a:t>方面的</a:t>
            </a:r>
            <a:r>
              <a:rPr lang="zh-CN" altLang="en-US" sz="2000" b="1" dirty="0" smtClean="0">
                <a:solidFill>
                  <a:srgbClr val="FF0000"/>
                </a:solidFill>
                <a:latin typeface="Arial" panose="020B0604020202020204" pitchFamily="34" charset="0"/>
                <a:ea typeface="+mn-ea"/>
                <a:cs typeface="Arial" panose="020B0604020202020204" pitchFamily="34" charset="0"/>
              </a:rPr>
              <a:t>实现</a:t>
            </a:r>
            <a:endParaRPr lang="zh-CN" altLang="en-US" sz="2000" b="1" dirty="0">
              <a:solidFill>
                <a:srgbClr val="FF0000"/>
              </a:solidFill>
              <a:latin typeface="Arial" panose="020B0604020202020204" pitchFamily="34" charset="0"/>
              <a:ea typeface="+mn-ea"/>
              <a:cs typeface="Arial" panose="020B0604020202020204" pitchFamily="34" charset="0"/>
            </a:endParaRPr>
          </a:p>
        </p:txBody>
      </p:sp>
      <p:sp>
        <p:nvSpPr>
          <p:cNvPr id="25" name="文本框 24"/>
          <p:cNvSpPr txBox="1"/>
          <p:nvPr/>
        </p:nvSpPr>
        <p:spPr>
          <a:xfrm>
            <a:off x="-1" y="12396"/>
            <a:ext cx="2071605" cy="369332"/>
          </a:xfrm>
          <a:prstGeom prst="rect">
            <a:avLst/>
          </a:prstGeom>
          <a:solidFill>
            <a:srgbClr val="FF0000"/>
          </a:solidFill>
          <a:ln>
            <a:noFill/>
          </a:ln>
        </p:spPr>
        <p:txBody>
          <a:bodyPr wrap="square" rtlCol="0">
            <a:spAutoFit/>
          </a:bodyPr>
          <a:lstStyle/>
          <a:p>
            <a:r>
              <a:rPr lang="zh-CN" altLang="en-US" b="1" dirty="0" smtClean="0">
                <a:solidFill>
                  <a:schemeClr val="bg1"/>
                </a:solidFill>
              </a:rPr>
              <a:t>新型计算技术方面</a:t>
            </a:r>
            <a:endParaRPr lang="zh-CN" altLang="en-US" b="1" dirty="0">
              <a:solidFill>
                <a:schemeClr val="bg1"/>
              </a:solidFill>
            </a:endParaRPr>
          </a:p>
        </p:txBody>
      </p:sp>
      <p:sp>
        <p:nvSpPr>
          <p:cNvPr id="27" name="Rectangle 8"/>
          <p:cNvSpPr/>
          <p:nvPr/>
        </p:nvSpPr>
        <p:spPr>
          <a:xfrm>
            <a:off x="5734979" y="5586727"/>
            <a:ext cx="3599521" cy="1200329"/>
          </a:xfrm>
          <a:prstGeom prst="rect">
            <a:avLst/>
          </a:prstGeom>
          <a:solidFill>
            <a:srgbClr val="FF0000"/>
          </a:solidFill>
        </p:spPr>
        <p:txBody>
          <a:bodyPr wrap="square">
            <a:spAutoFit/>
          </a:bodyPr>
          <a:lstStyle/>
          <a:p>
            <a:r>
              <a:rPr lang="zh-CN" altLang="en-US" sz="2400" b="1" dirty="0" smtClean="0">
                <a:solidFill>
                  <a:schemeClr val="bg1"/>
                </a:solidFill>
                <a:latin typeface="Arial" panose="020B0604020202020204" pitchFamily="34" charset="0"/>
                <a:ea typeface="+mn-ea"/>
                <a:cs typeface="Arial" panose="020B0604020202020204" pitchFamily="34" charset="0"/>
              </a:rPr>
              <a:t>北京地区高校近三年来首次在</a:t>
            </a:r>
            <a:r>
              <a:rPr lang="en-US" altLang="zh-CN" sz="2400" b="1" dirty="0" smtClean="0">
                <a:solidFill>
                  <a:schemeClr val="bg1"/>
                </a:solidFill>
                <a:latin typeface="Arial" panose="020B0604020202020204" pitchFamily="34" charset="0"/>
                <a:ea typeface="+mn-ea"/>
                <a:cs typeface="Arial" panose="020B0604020202020204" pitchFamily="34" charset="0"/>
              </a:rPr>
              <a:t>Proc. of IEEE</a:t>
            </a:r>
            <a:r>
              <a:rPr lang="zh-CN" altLang="en-US" sz="2400" b="1" dirty="0" smtClean="0">
                <a:solidFill>
                  <a:schemeClr val="bg1"/>
                </a:solidFill>
                <a:latin typeface="Arial" panose="020B0604020202020204" pitchFamily="34" charset="0"/>
                <a:ea typeface="+mn-ea"/>
                <a:cs typeface="Arial" panose="020B0604020202020204" pitchFamily="34" charset="0"/>
              </a:rPr>
              <a:t>期刊发表的论文！</a:t>
            </a:r>
            <a:endParaRPr lang="en-US" sz="2400" b="1" dirty="0">
              <a:solidFill>
                <a:schemeClr val="bg1"/>
              </a:solidFill>
              <a:latin typeface="Arial" panose="020B0604020202020204" pitchFamily="34" charset="0"/>
              <a:ea typeface="+mn-ea"/>
              <a:cs typeface="Arial" panose="020B0604020202020204" pitchFamily="34" charset="0"/>
            </a:endParaRPr>
          </a:p>
        </p:txBody>
      </p:sp>
      <p:sp>
        <p:nvSpPr>
          <p:cNvPr id="28" name="TextBox 27"/>
          <p:cNvSpPr txBox="1"/>
          <p:nvPr/>
        </p:nvSpPr>
        <p:spPr>
          <a:xfrm>
            <a:off x="5241722" y="3157809"/>
            <a:ext cx="3877985" cy="369332"/>
          </a:xfrm>
          <a:prstGeom prst="rect">
            <a:avLst/>
          </a:prstGeom>
          <a:solidFill>
            <a:srgbClr val="FF0000"/>
          </a:solidFill>
        </p:spPr>
        <p:txBody>
          <a:bodyPr wrap="none" rtlCol="0">
            <a:spAutoFit/>
          </a:bodyPr>
          <a:lstStyle/>
          <a:p>
            <a:r>
              <a:rPr lang="zh-CN" altLang="en-US" dirty="0" smtClean="0">
                <a:solidFill>
                  <a:schemeClr val="bg1"/>
                </a:solidFill>
              </a:rPr>
              <a:t>首次采用该方法进行类脑芯片的实现</a:t>
            </a:r>
            <a:endParaRPr lang="zh-CN" altLang="en-US" dirty="0">
              <a:solidFill>
                <a:schemeClr val="bg1"/>
              </a:solidFill>
            </a:endParaRPr>
          </a:p>
        </p:txBody>
      </p:sp>
    </p:spTree>
    <p:extLst>
      <p:ext uri="{BB962C8B-B14F-4D97-AF65-F5344CB8AC3E}">
        <p14:creationId xmlns="" xmlns:p14="http://schemas.microsoft.com/office/powerpoint/2010/main" val="34303875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31556" y="358772"/>
            <a:ext cx="6879590" cy="473075"/>
          </a:xfrm>
        </p:spPr>
        <p:txBody>
          <a:bodyPr vert="horz" lIns="91440" tIns="45720" rIns="91440" bIns="45720" rtlCol="0" anchor="ctr">
            <a:noAutofit/>
          </a:bodyPr>
          <a:lstStyle/>
          <a:p>
            <a:r>
              <a:rPr lang="zh-CN" altLang="en-US" sz="3000" dirty="0" smtClean="0">
                <a:solidFill>
                  <a:srgbClr val="002060"/>
                </a:solidFill>
                <a:sym typeface="微软雅黑" pitchFamily="34" charset="-122"/>
              </a:rPr>
              <a:t>进展</a:t>
            </a:r>
            <a:r>
              <a:rPr lang="en-US" altLang="zh-CN" sz="3000" dirty="0">
                <a:solidFill>
                  <a:srgbClr val="002060"/>
                </a:solidFill>
                <a:sym typeface="微软雅黑" pitchFamily="34" charset="-122"/>
              </a:rPr>
              <a:t>3</a:t>
            </a:r>
            <a:r>
              <a:rPr lang="zh-CN" altLang="en-US" sz="3000" dirty="0" smtClean="0">
                <a:solidFill>
                  <a:srgbClr val="002060"/>
                </a:solidFill>
                <a:sym typeface="微软雅黑" pitchFamily="34" charset="-122"/>
              </a:rPr>
              <a:t>：</a:t>
            </a:r>
            <a:r>
              <a:rPr lang="zh-CN" altLang="en-US" sz="3000" dirty="0">
                <a:solidFill>
                  <a:srgbClr val="002060"/>
                </a:solidFill>
                <a:sym typeface="微软雅黑" pitchFamily="34" charset="-122"/>
              </a:rPr>
              <a:t>基于生理认知</a:t>
            </a:r>
            <a:r>
              <a:rPr lang="zh-CN" altLang="en-US" sz="3000" dirty="0" smtClean="0">
                <a:solidFill>
                  <a:srgbClr val="002060"/>
                </a:solidFill>
                <a:sym typeface="微软雅黑" pitchFamily="34" charset="-122"/>
              </a:rPr>
              <a:t>的人体解析模型</a:t>
            </a:r>
            <a:endParaRPr sz="3000" dirty="0">
              <a:solidFill>
                <a:srgbClr val="002060"/>
              </a:solidFill>
            </a:endParaRPr>
          </a:p>
        </p:txBody>
      </p:sp>
      <p:sp>
        <p:nvSpPr>
          <p:cNvPr id="20" name="矩形 19"/>
          <p:cNvSpPr/>
          <p:nvPr/>
        </p:nvSpPr>
        <p:spPr>
          <a:xfrm>
            <a:off x="-35302" y="4301299"/>
            <a:ext cx="8929718" cy="461665"/>
          </a:xfrm>
          <a:prstGeom prst="rect">
            <a:avLst/>
          </a:prstGeom>
        </p:spPr>
        <p:txBody>
          <a:bodyPr wrap="square">
            <a:spAutoFit/>
          </a:bodyPr>
          <a:lstStyle/>
          <a:p>
            <a:pPr defTabSz="914400" eaLnBrk="0" fontAlgn="base" hangingPunct="0">
              <a:spcBef>
                <a:spcPct val="20000"/>
              </a:spcBef>
              <a:spcAft>
                <a:spcPct val="0"/>
              </a:spcAft>
              <a:defRPr/>
            </a:pPr>
            <a:r>
              <a:rPr kumimoji="1" lang="zh-CN" altLang="en-US" sz="2400" b="1" kern="0" dirty="0" smtClean="0">
                <a:solidFill>
                  <a:srgbClr val="FF0000"/>
                </a:solidFill>
                <a:latin typeface="黑体" pitchFamily="49" charset="-122"/>
                <a:ea typeface="黑体" pitchFamily="49" charset="-122"/>
              </a:rPr>
              <a:t>研究成果</a:t>
            </a:r>
            <a:endParaRPr kumimoji="1" lang="zh-CN" altLang="en-US" sz="2400" b="1" kern="0" dirty="0">
              <a:solidFill>
                <a:srgbClr val="FF0000"/>
              </a:solidFill>
              <a:latin typeface="黑体" pitchFamily="49" charset="-122"/>
              <a:ea typeface="黑体" pitchFamily="49" charset="-122"/>
            </a:endParaRPr>
          </a:p>
        </p:txBody>
      </p:sp>
      <p:sp>
        <p:nvSpPr>
          <p:cNvPr id="21" name="圆角矩形 20"/>
          <p:cNvSpPr/>
          <p:nvPr/>
        </p:nvSpPr>
        <p:spPr>
          <a:xfrm>
            <a:off x="-87959" y="5035376"/>
            <a:ext cx="6084199" cy="830239"/>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742950" lvl="1" indent="-285750" defTabSz="914400" eaLnBrk="0" fontAlgn="base" hangingPunct="0">
              <a:spcBef>
                <a:spcPct val="20000"/>
              </a:spcBef>
              <a:spcAft>
                <a:spcPct val="0"/>
              </a:spcAft>
              <a:buFont typeface="Wingdings" pitchFamily="2" charset="2"/>
              <a:buChar char="l"/>
              <a:defRPr/>
            </a:pP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相关成果发表在</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IEEE Trans. Image Processing, IEEE Trans. </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Multimedia</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等领域内顶级期刊</a:t>
            </a:r>
            <a:endPar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endParaRPr>
          </a:p>
          <a:p>
            <a:pPr marL="742950" lvl="1" indent="-285750" defTabSz="914400" eaLnBrk="0" fontAlgn="base" hangingPunct="0">
              <a:spcBef>
                <a:spcPct val="20000"/>
              </a:spcBef>
              <a:spcAft>
                <a:spcPct val="0"/>
              </a:spcAft>
              <a:buFont typeface="Wingdings" pitchFamily="2" charset="2"/>
              <a:buChar char="l"/>
              <a:defRPr/>
            </a:pP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获</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2016 IEEE </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International Conference on Biometrics</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的</a:t>
            </a:r>
            <a:r>
              <a:rPr kumimoji="1" lang="en-US" altLang="zh-CN" b="1" kern="0" dirty="0">
                <a:solidFill>
                  <a:srgbClr val="FF0000"/>
                </a:solidFill>
                <a:latin typeface="Times New Roman" panose="02020603050405020304" pitchFamily="18" charset="0"/>
                <a:ea typeface="黑体" pitchFamily="49" charset="-122"/>
                <a:cs typeface="Times New Roman" panose="02020603050405020304" pitchFamily="18" charset="0"/>
              </a:rPr>
              <a:t>Best Poster Paper</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奖</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2016 Chinese </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Conference on Biometric Recognition</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的</a:t>
            </a:r>
            <a:r>
              <a:rPr kumimoji="1" lang="en-US" altLang="zh-CN" b="1" kern="0" dirty="0">
                <a:solidFill>
                  <a:srgbClr val="FF0000"/>
                </a:solidFill>
                <a:latin typeface="Times New Roman" panose="02020603050405020304" pitchFamily="18" charset="0"/>
                <a:ea typeface="黑体" pitchFamily="49" charset="-122"/>
                <a:cs typeface="Times New Roman" panose="02020603050405020304" pitchFamily="18" charset="0"/>
              </a:rPr>
              <a:t>Best Paper</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奖</a:t>
            </a:r>
            <a:endPar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endParaRPr>
          </a:p>
        </p:txBody>
      </p:sp>
      <p:sp>
        <p:nvSpPr>
          <p:cNvPr id="22" name="内容占位符 2"/>
          <p:cNvSpPr txBox="1">
            <a:spLocks/>
          </p:cNvSpPr>
          <p:nvPr/>
        </p:nvSpPr>
        <p:spPr>
          <a:xfrm>
            <a:off x="-22647" y="688462"/>
            <a:ext cx="6084200" cy="2876844"/>
          </a:xfrm>
          <a:prstGeom prst="rect">
            <a:avLst/>
          </a:prstGeom>
        </p:spPr>
        <p:txBody>
          <a:bodyPr>
            <a:noAutofit/>
          </a:bodyPr>
          <a:lstStyle/>
          <a:p>
            <a:pPr marR="0" lvl="0" algn="l" defTabSz="914400" rtl="0" eaLnBrk="0" fontAlgn="base" latinLnBrk="0" hangingPunct="0">
              <a:lnSpc>
                <a:spcPct val="100000"/>
              </a:lnSpc>
              <a:spcBef>
                <a:spcPct val="20000"/>
              </a:spcBef>
              <a:spcAft>
                <a:spcPct val="0"/>
              </a:spcAft>
              <a:buClrTx/>
              <a:buSzTx/>
              <a:tabLst/>
              <a:defRPr/>
            </a:pPr>
            <a:r>
              <a:rPr kumimoji="1" lang="zh-CN" altLang="en-US" sz="2400" b="1" kern="0" dirty="0" smtClean="0">
                <a:solidFill>
                  <a:srgbClr val="FF0000"/>
                </a:solidFill>
                <a:latin typeface="黑体" pitchFamily="49" charset="-122"/>
                <a:ea typeface="黑体" pitchFamily="49" charset="-122"/>
                <a:sym typeface="Calibri" pitchFamily="34" charset="0"/>
              </a:rPr>
              <a:t>研究</a:t>
            </a:r>
            <a:r>
              <a:rPr kumimoji="1" lang="zh-CN" altLang="en-US" sz="2400" b="1" kern="0" dirty="0">
                <a:solidFill>
                  <a:srgbClr val="FF0000"/>
                </a:solidFill>
                <a:latin typeface="黑体" pitchFamily="49" charset="-122"/>
                <a:ea typeface="黑体" pitchFamily="49" charset="-122"/>
                <a:sym typeface="Calibri" pitchFamily="34" charset="0"/>
              </a:rPr>
              <a:t>进展</a:t>
            </a:r>
            <a:endParaRPr kumimoji="1" lang="en-US" altLang="zh-CN" sz="2400" b="1" kern="0" dirty="0">
              <a:solidFill>
                <a:srgbClr val="FF0000"/>
              </a:solidFill>
              <a:latin typeface="黑体" pitchFamily="49" charset="-122"/>
              <a:ea typeface="黑体" pitchFamily="49" charset="-122"/>
              <a:sym typeface="Calibri" pitchFamily="34" charset="0"/>
            </a:endParaRPr>
          </a:p>
          <a:p>
            <a:pPr marL="742950" lvl="1" indent="-285750" defTabSz="914400" eaLnBrk="0" fontAlgn="base" hangingPunct="0">
              <a:spcBef>
                <a:spcPct val="20000"/>
              </a:spcBef>
              <a:spcAft>
                <a:spcPct val="0"/>
              </a:spcAft>
              <a:buFont typeface="Wingdings" pitchFamily="2" charset="2"/>
              <a:buChar char="l"/>
              <a:defRPr/>
            </a:pPr>
            <a:r>
              <a:rPr kumimoji="1" lang="zh-CN" altLang="en-US" kern="0" dirty="0" smtClean="0">
                <a:solidFill>
                  <a:schemeClr val="accent1">
                    <a:lumMod val="50000"/>
                  </a:schemeClr>
                </a:solidFill>
                <a:latin typeface="黑体" pitchFamily="49" charset="-122"/>
                <a:ea typeface="黑体" pitchFamily="49" charset="-122"/>
              </a:rPr>
              <a:t>提出</a:t>
            </a:r>
            <a:r>
              <a:rPr kumimoji="1" lang="zh-CN" altLang="en-US" kern="0" dirty="0">
                <a:solidFill>
                  <a:schemeClr val="accent1">
                    <a:lumMod val="50000"/>
                  </a:schemeClr>
                </a:solidFill>
                <a:latin typeface="黑体" pitchFamily="49" charset="-122"/>
                <a:ea typeface="黑体" pitchFamily="49" charset="-122"/>
              </a:rPr>
              <a:t>了一种</a:t>
            </a:r>
            <a:r>
              <a:rPr kumimoji="1" lang="zh-CN" altLang="en-US" kern="0" dirty="0" smtClean="0">
                <a:solidFill>
                  <a:schemeClr val="accent1">
                    <a:lumMod val="50000"/>
                  </a:schemeClr>
                </a:solidFill>
                <a:latin typeface="黑体" pitchFamily="49" charset="-122"/>
                <a:ea typeface="黑体" pitchFamily="49" charset="-122"/>
              </a:rPr>
              <a:t>结合自</a:t>
            </a:r>
            <a:r>
              <a:rPr kumimoji="1" lang="zh-CN" altLang="en-US" kern="0" dirty="0">
                <a:solidFill>
                  <a:schemeClr val="accent1">
                    <a:lumMod val="50000"/>
                  </a:schemeClr>
                </a:solidFill>
                <a:latin typeface="黑体" pitchFamily="49" charset="-122"/>
                <a:ea typeface="黑体" pitchFamily="49" charset="-122"/>
              </a:rPr>
              <a:t>适应增强</a:t>
            </a:r>
            <a:r>
              <a:rPr kumimoji="1" lang="zh-CN" altLang="en-US" kern="0" dirty="0" smtClean="0">
                <a:solidFill>
                  <a:schemeClr val="accent1">
                    <a:lumMod val="50000"/>
                  </a:schemeClr>
                </a:solidFill>
                <a:latin typeface="黑体" pitchFamily="49" charset="-122"/>
                <a:ea typeface="黑体" pitchFamily="49" charset="-122"/>
              </a:rPr>
              <a:t>学习与</a:t>
            </a:r>
            <a:r>
              <a:rPr kumimoji="1" lang="zh-CN" altLang="en-US" kern="0" dirty="0">
                <a:solidFill>
                  <a:schemeClr val="accent1">
                    <a:lumMod val="50000"/>
                  </a:schemeClr>
                </a:solidFill>
                <a:latin typeface="黑体" pitchFamily="49" charset="-122"/>
              </a:rPr>
              <a:t>随机稀疏测量</a:t>
            </a:r>
            <a:r>
              <a:rPr kumimoji="1" lang="zh-CN" altLang="en-US" kern="0" dirty="0" smtClean="0">
                <a:solidFill>
                  <a:schemeClr val="accent1">
                    <a:lumMod val="50000"/>
                  </a:schemeClr>
                </a:solidFill>
                <a:latin typeface="黑体" pitchFamily="49" charset="-122"/>
              </a:rPr>
              <a:t>矩阵</a:t>
            </a:r>
            <a:r>
              <a:rPr kumimoji="1" lang="zh-CN" altLang="en-US" kern="0" dirty="0" smtClean="0">
                <a:solidFill>
                  <a:schemeClr val="accent1">
                    <a:lumMod val="50000"/>
                  </a:schemeClr>
                </a:solidFill>
                <a:latin typeface="黑体" pitchFamily="49" charset="-122"/>
                <a:ea typeface="黑体" pitchFamily="49" charset="-122"/>
              </a:rPr>
              <a:t>的人体动作识别方法，取得目前</a:t>
            </a:r>
            <a:r>
              <a:rPr kumimoji="1" lang="zh-CN" altLang="en-US" kern="0" dirty="0" smtClean="0">
                <a:solidFill>
                  <a:srgbClr val="FF0000"/>
                </a:solidFill>
                <a:latin typeface="黑体" pitchFamily="49" charset="-122"/>
                <a:ea typeface="黑体" pitchFamily="49" charset="-122"/>
              </a:rPr>
              <a:t>国际最优精度</a:t>
            </a:r>
            <a:r>
              <a:rPr kumimoji="1" lang="zh-CN" altLang="en-US" kern="0" dirty="0" smtClean="0">
                <a:solidFill>
                  <a:schemeClr val="accent1">
                    <a:lumMod val="50000"/>
                  </a:schemeClr>
                </a:solidFill>
                <a:latin typeface="黑体" pitchFamily="49" charset="-122"/>
                <a:ea typeface="黑体" pitchFamily="49" charset="-122"/>
              </a:rPr>
              <a:t>；</a:t>
            </a:r>
            <a:endParaRPr kumimoji="1" lang="en-US" altLang="zh-CN" kern="0" dirty="0">
              <a:solidFill>
                <a:schemeClr val="accent1">
                  <a:lumMod val="50000"/>
                </a:schemeClr>
              </a:solidFill>
              <a:latin typeface="黑体" pitchFamily="49" charset="-122"/>
              <a:ea typeface="黑体" pitchFamily="49" charset="-122"/>
              <a:sym typeface="Calibri" pitchFamily="34" charset="0"/>
            </a:endParaRPr>
          </a:p>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kern="0" dirty="0" smtClean="0">
                <a:solidFill>
                  <a:schemeClr val="accent1">
                    <a:lumMod val="50000"/>
                  </a:schemeClr>
                </a:solidFill>
                <a:latin typeface="黑体" pitchFamily="49" charset="-122"/>
                <a:ea typeface="黑体" pitchFamily="49" charset="-122"/>
                <a:sym typeface="Calibri" pitchFamily="34" charset="0"/>
              </a:rPr>
              <a:t>提出了人脸老化多因子分析模型，建立了身份与年龄独立表征框架</a:t>
            </a:r>
            <a:r>
              <a:rPr kumimoji="1" lang="zh-CN" altLang="en-US" kern="0" dirty="0">
                <a:solidFill>
                  <a:schemeClr val="accent1">
                    <a:lumMod val="50000"/>
                  </a:schemeClr>
                </a:solidFill>
                <a:latin typeface="黑体" pitchFamily="49" charset="-122"/>
                <a:ea typeface="黑体" pitchFamily="49" charset="-122"/>
                <a:sym typeface="Calibri" pitchFamily="34" charset="0"/>
              </a:rPr>
              <a:t>，</a:t>
            </a:r>
            <a:r>
              <a:rPr kumimoji="1" lang="zh-CN" altLang="en-US" kern="0" dirty="0" smtClean="0">
                <a:solidFill>
                  <a:schemeClr val="accent1">
                    <a:lumMod val="50000"/>
                  </a:schemeClr>
                </a:solidFill>
                <a:latin typeface="黑体" pitchFamily="49" charset="-122"/>
                <a:ea typeface="黑体" pitchFamily="49" charset="-122"/>
                <a:sym typeface="Calibri" pitchFamily="34" charset="0"/>
              </a:rPr>
              <a:t>实现人脸在任意年龄逼真模拟；</a:t>
            </a:r>
            <a:endParaRPr kumimoji="1" lang="en-US" altLang="zh-CN" kern="0" dirty="0" smtClean="0">
              <a:solidFill>
                <a:schemeClr val="accent1">
                  <a:lumMod val="50000"/>
                </a:schemeClr>
              </a:solidFill>
              <a:latin typeface="黑体" pitchFamily="49" charset="-122"/>
              <a:ea typeface="黑体" pitchFamily="49" charset="-122"/>
              <a:sym typeface="Calibri" pitchFamily="34" charset="0"/>
            </a:endParaRPr>
          </a:p>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提出了基于肌肉运动模型的人脸表情感知方法，减小了低强度易混淆表情的歧义性，提升识别精度；</a:t>
            </a:r>
            <a:endPar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a:p>
            <a:pPr marL="742950" lvl="1" indent="-285750" defTabSz="914400" eaLnBrk="0" fontAlgn="base" hangingPunct="0">
              <a:spcBef>
                <a:spcPct val="20000"/>
              </a:spcBef>
              <a:spcAft>
                <a:spcPct val="0"/>
              </a:spcAft>
              <a:buFont typeface="Wingdings" pitchFamily="2" charset="2"/>
              <a:buChar char="l"/>
              <a:defRPr/>
            </a:pP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提出了基于多模态整体认知的静脉表征模型，</a:t>
            </a:r>
            <a:r>
              <a:rPr kumimoji="1" lang="zh-CN" altLang="en-US" kern="0" noProof="0" dirty="0" smtClean="0">
                <a:solidFill>
                  <a:schemeClr val="accent1">
                    <a:lumMod val="50000"/>
                  </a:schemeClr>
                </a:solidFill>
                <a:latin typeface="黑体" pitchFamily="49" charset="-122"/>
                <a:ea typeface="黑体" pitchFamily="49" charset="-122"/>
                <a:sym typeface="Calibri" pitchFamily="34" charset="0"/>
              </a:rPr>
              <a:t>高效</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整合了纹理和形状信息，</a:t>
            </a:r>
            <a:r>
              <a:rPr kumimoji="1" lang="zh-CN" altLang="en-US" kern="0" dirty="0">
                <a:solidFill>
                  <a:schemeClr val="accent1">
                    <a:lumMod val="50000"/>
                  </a:schemeClr>
                </a:solidFill>
                <a:latin typeface="黑体" pitchFamily="49" charset="-122"/>
              </a:rPr>
              <a:t>取得目前</a:t>
            </a:r>
            <a:r>
              <a:rPr kumimoji="1" lang="zh-CN" altLang="en-US" kern="0" dirty="0">
                <a:solidFill>
                  <a:srgbClr val="FF0000"/>
                </a:solidFill>
                <a:latin typeface="黑体" pitchFamily="49" charset="-122"/>
              </a:rPr>
              <a:t>国际最优精度</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a:t>
            </a:r>
            <a:endPar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p:txBody>
      </p:sp>
      <p:grpSp>
        <p:nvGrpSpPr>
          <p:cNvPr id="6" name="组合 5"/>
          <p:cNvGrpSpPr/>
          <p:nvPr/>
        </p:nvGrpSpPr>
        <p:grpSpPr>
          <a:xfrm>
            <a:off x="6022803" y="1852052"/>
            <a:ext cx="2943864" cy="1685277"/>
            <a:chOff x="5996240" y="1234866"/>
            <a:chExt cx="2943864" cy="1685277"/>
          </a:xfrm>
        </p:grpSpPr>
        <p:pic>
          <p:nvPicPr>
            <p:cNvPr id="4" name="图片 3"/>
            <p:cNvPicPr>
              <a:picLocks noChangeAspect="1"/>
            </p:cNvPicPr>
            <p:nvPr/>
          </p:nvPicPr>
          <p:blipFill>
            <a:blip r:embed="rId2"/>
            <a:stretch>
              <a:fillRect/>
            </a:stretch>
          </p:blipFill>
          <p:spPr>
            <a:xfrm>
              <a:off x="5996240" y="1234866"/>
              <a:ext cx="1673947" cy="1685277"/>
            </a:xfrm>
            <a:prstGeom prst="rect">
              <a:avLst/>
            </a:prstGeom>
          </p:spPr>
        </p:pic>
        <p:pic>
          <p:nvPicPr>
            <p:cNvPr id="5" name="图片 4"/>
            <p:cNvPicPr>
              <a:picLocks noChangeAspect="1"/>
            </p:cNvPicPr>
            <p:nvPr/>
          </p:nvPicPr>
          <p:blipFill>
            <a:blip r:embed="rId3"/>
            <a:stretch>
              <a:fillRect/>
            </a:stretch>
          </p:blipFill>
          <p:spPr>
            <a:xfrm>
              <a:off x="7808718" y="1344593"/>
              <a:ext cx="1131386" cy="1465821"/>
            </a:xfrm>
            <a:prstGeom prst="rect">
              <a:avLst/>
            </a:prstGeom>
          </p:spPr>
        </p:pic>
      </p:grpSp>
      <p:pic>
        <p:nvPicPr>
          <p:cNvPr id="7" name="图片 6"/>
          <p:cNvPicPr>
            <a:picLocks noChangeAspect="1"/>
          </p:cNvPicPr>
          <p:nvPr/>
        </p:nvPicPr>
        <p:blipFill>
          <a:blip r:embed="rId4"/>
          <a:stretch>
            <a:fillRect/>
          </a:stretch>
        </p:blipFill>
        <p:spPr>
          <a:xfrm>
            <a:off x="6006289" y="3537329"/>
            <a:ext cx="3049715" cy="1472390"/>
          </a:xfrm>
          <a:prstGeom prst="rect">
            <a:avLst/>
          </a:prstGeom>
        </p:spPr>
      </p:pic>
      <p:pic>
        <p:nvPicPr>
          <p:cNvPr id="8" name="图片 7"/>
          <p:cNvPicPr>
            <a:picLocks noChangeAspect="1"/>
          </p:cNvPicPr>
          <p:nvPr/>
        </p:nvPicPr>
        <p:blipFill>
          <a:blip r:embed="rId5"/>
          <a:stretch>
            <a:fillRect/>
          </a:stretch>
        </p:blipFill>
        <p:spPr>
          <a:xfrm>
            <a:off x="5996240" y="5001923"/>
            <a:ext cx="3139035" cy="1213304"/>
          </a:xfrm>
          <a:prstGeom prst="rect">
            <a:avLst/>
          </a:prstGeom>
        </p:spPr>
      </p:pic>
      <p:sp>
        <p:nvSpPr>
          <p:cNvPr id="10" name="文本框 9"/>
          <p:cNvSpPr txBox="1"/>
          <p:nvPr/>
        </p:nvSpPr>
        <p:spPr>
          <a:xfrm>
            <a:off x="-1" y="12396"/>
            <a:ext cx="2071605" cy="369332"/>
          </a:xfrm>
          <a:prstGeom prst="rect">
            <a:avLst/>
          </a:prstGeom>
          <a:solidFill>
            <a:srgbClr val="FF0000"/>
          </a:solidFill>
          <a:ln>
            <a:noFill/>
          </a:ln>
        </p:spPr>
        <p:txBody>
          <a:bodyPr wrap="square" rtlCol="0">
            <a:spAutoFit/>
          </a:bodyPr>
          <a:lstStyle/>
          <a:p>
            <a:r>
              <a:rPr lang="zh-CN" altLang="en-US" b="1" dirty="0" smtClean="0">
                <a:solidFill>
                  <a:schemeClr val="bg1"/>
                </a:solidFill>
              </a:rPr>
              <a:t>认知机理研究</a:t>
            </a:r>
            <a:endParaRPr lang="zh-CN" altLang="en-US" b="1" dirty="0">
              <a:solidFill>
                <a:schemeClr val="bg1"/>
              </a:solidFill>
            </a:endParaRPr>
          </a:p>
        </p:txBody>
      </p:sp>
      <p:pic>
        <p:nvPicPr>
          <p:cNvPr id="3" name="图片 2"/>
          <p:cNvPicPr>
            <a:picLocks noChangeAspect="1"/>
          </p:cNvPicPr>
          <p:nvPr/>
        </p:nvPicPr>
        <p:blipFill>
          <a:blip r:embed="rId6"/>
          <a:stretch>
            <a:fillRect/>
          </a:stretch>
        </p:blipFill>
        <p:spPr>
          <a:xfrm>
            <a:off x="5937316" y="894647"/>
            <a:ext cx="3173830" cy="924329"/>
          </a:xfrm>
          <a:prstGeom prst="rect">
            <a:avLst/>
          </a:prstGeom>
        </p:spPr>
      </p:pic>
      <p:sp>
        <p:nvSpPr>
          <p:cNvPr id="13" name="矩形 12"/>
          <p:cNvSpPr/>
          <p:nvPr/>
        </p:nvSpPr>
        <p:spPr>
          <a:xfrm>
            <a:off x="17863" y="3754569"/>
            <a:ext cx="5972618" cy="43088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defTabSz="914400" eaLnBrk="0" fontAlgn="base" hangingPunct="0">
              <a:spcBef>
                <a:spcPct val="20000"/>
              </a:spcBef>
              <a:spcAft>
                <a:spcPct val="0"/>
              </a:spcAft>
              <a:defRPr/>
            </a:pPr>
            <a:r>
              <a:rPr kumimoji="1" lang="zh-CN" altLang="en-US" sz="2200" b="1" kern="0" dirty="0" smtClean="0">
                <a:solidFill>
                  <a:srgbClr val="FF0000"/>
                </a:solidFill>
                <a:latin typeface="黑体" pitchFamily="49" charset="-122"/>
                <a:ea typeface="黑体" pitchFamily="49" charset="-122"/>
              </a:rPr>
              <a:t>对身份</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年龄</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表情</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动作等多维度属性准确感知</a:t>
            </a:r>
            <a:endParaRPr kumimoji="1" lang="zh-CN" altLang="en-US" sz="2200" b="1" kern="0" dirty="0">
              <a:solidFill>
                <a:srgbClr val="FF0000"/>
              </a:solidFill>
              <a:latin typeface="黑体" pitchFamily="49" charset="-122"/>
              <a:ea typeface="黑体" pitchFamily="49" charset="-122"/>
            </a:endParaRPr>
          </a:p>
        </p:txBody>
      </p:sp>
      <p:sp>
        <p:nvSpPr>
          <p:cNvPr id="14" name="矩形 13"/>
          <p:cNvSpPr/>
          <p:nvPr/>
        </p:nvSpPr>
        <p:spPr>
          <a:xfrm>
            <a:off x="0" y="6488668"/>
            <a:ext cx="9144000" cy="369332"/>
          </a:xfrm>
          <a:prstGeom prst="rect">
            <a:avLst/>
          </a:prstGeom>
          <a:solidFill>
            <a:srgbClr val="FFFF00"/>
          </a:solidFill>
        </p:spPr>
        <p:txBody>
          <a:bodyPr wrap="square">
            <a:spAutoFit/>
          </a:bodyPr>
          <a:lstStyle/>
          <a:p>
            <a:pPr marL="742950" lvl="1" indent="-285750" defTabSz="914400" eaLnBrk="0" fontAlgn="base" hangingPunct="0">
              <a:spcBef>
                <a:spcPct val="20000"/>
              </a:spcBef>
              <a:spcAft>
                <a:spcPct val="0"/>
              </a:spcAft>
              <a:buFont typeface="Wingdings" pitchFamily="2" charset="2"/>
              <a:buChar char="l"/>
              <a:defRPr/>
            </a:pPr>
            <a:r>
              <a:rPr kumimoji="1" lang="zh-CN" altLang="en-US" kern="0" dirty="0" smtClean="0">
                <a:solidFill>
                  <a:srgbClr val="FF0000"/>
                </a:solidFill>
                <a:latin typeface="Times New Roman" panose="02020603050405020304" pitchFamily="18" charset="0"/>
                <a:ea typeface="黑体" pitchFamily="49" charset="-122"/>
                <a:cs typeface="Times New Roman" panose="02020603050405020304" pitchFamily="18" charset="0"/>
              </a:rPr>
              <a:t>动作识别相关成果在国家体育总局沙滩排球辅助训练系统中得到了推广应用。</a:t>
            </a:r>
            <a:endParaRPr kumimoji="1" lang="en-US" altLang="zh-CN" kern="0" dirty="0">
              <a:solidFill>
                <a:srgbClr val="FF0000"/>
              </a:solidFill>
              <a:latin typeface="Times New Roman" panose="02020603050405020304" pitchFamily="18" charset="0"/>
              <a:ea typeface="黑体" pitchFamily="49" charset="-122"/>
              <a:cs typeface="Times New Roman" panose="02020603050405020304" pitchFamily="18" charset="0"/>
            </a:endParaRPr>
          </a:p>
        </p:txBody>
      </p:sp>
    </p:spTree>
    <p:extLst>
      <p:ext uri="{BB962C8B-B14F-4D97-AF65-F5344CB8AC3E}">
        <p14:creationId xmlns="" xmlns:p14="http://schemas.microsoft.com/office/powerpoint/2010/main" val="36978439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6" descr="D:\科研项目相关\973结题报告\1.gif"/>
          <p:cNvPicPr>
            <a:picLocks noChangeAspect="1" noChangeArrowheads="1" noCrop="1"/>
          </p:cNvPicPr>
          <p:nvPr/>
        </p:nvPicPr>
        <p:blipFill>
          <a:blip r:embed="rId3" cstate="print"/>
          <a:srcRect/>
          <a:stretch>
            <a:fillRect/>
          </a:stretch>
        </p:blipFill>
        <p:spPr bwMode="auto">
          <a:xfrm>
            <a:off x="6241357" y="71789"/>
            <a:ext cx="2493681" cy="1762224"/>
          </a:xfrm>
          <a:prstGeom prst="rect">
            <a:avLst/>
          </a:prstGeom>
          <a:noFill/>
          <a:ln w="9525">
            <a:noFill/>
            <a:miter lim="800000"/>
            <a:headEnd/>
            <a:tailEnd/>
          </a:ln>
        </p:spPr>
      </p:pic>
      <p:cxnSp>
        <p:nvCxnSpPr>
          <p:cNvPr id="22548" name="直接连接符 10"/>
          <p:cNvCxnSpPr/>
          <p:nvPr/>
        </p:nvCxnSpPr>
        <p:spPr>
          <a:xfrm>
            <a:off x="6582803" y="2773356"/>
            <a:ext cx="2152235" cy="0"/>
          </a:xfrm>
          <a:prstGeom prst="line">
            <a:avLst/>
          </a:prstGeom>
          <a:ln w="28575" cap="flat" cmpd="sng">
            <a:solidFill>
              <a:srgbClr val="3CBBCE"/>
            </a:solidFill>
            <a:prstDash val="dash"/>
            <a:headEnd type="none" w="med" len="med"/>
            <a:tailEnd type="none" w="med" len="med"/>
          </a:ln>
        </p:spPr>
      </p:cxnSp>
      <p:sp>
        <p:nvSpPr>
          <p:cNvPr id="14" name="矩形 11"/>
          <p:cNvSpPr/>
          <p:nvPr/>
        </p:nvSpPr>
        <p:spPr>
          <a:xfrm>
            <a:off x="6484800" y="2331820"/>
            <a:ext cx="2544679" cy="553998"/>
          </a:xfrm>
          <a:prstGeom prst="rect">
            <a:avLst/>
          </a:prstGeom>
          <a:noFill/>
          <a:ln w="9525">
            <a:noFill/>
          </a:ln>
        </p:spPr>
        <p:txBody>
          <a:bodyPr wrap="square">
            <a:spAutoFit/>
          </a:bodyPr>
          <a:lstStyle/>
          <a:p>
            <a:pPr lvl="0" eaLnBrk="1" hangingPunct="1"/>
            <a:r>
              <a:rPr lang="zh-CN" altLang="en-US" sz="1500" b="1" dirty="0">
                <a:latin typeface="黑体" panose="02010609060101010101" pitchFamily="49" charset="-122"/>
                <a:ea typeface="黑体" panose="02010609060101010101" pitchFamily="49" charset="-122"/>
              </a:rPr>
              <a:t>信息快速传播的结构核心 </a:t>
            </a:r>
            <a:endParaRPr lang="en-US" altLang="zh-CN" sz="1500" b="1" dirty="0" smtClean="0">
              <a:latin typeface="黑体" panose="02010609060101010101" pitchFamily="49" charset="-122"/>
              <a:ea typeface="黑体" panose="02010609060101010101" pitchFamily="49" charset="-122"/>
            </a:endParaRPr>
          </a:p>
          <a:p>
            <a:pPr lvl="0" eaLnBrk="1" hangingPunct="1"/>
            <a:r>
              <a:rPr lang="en-US" altLang="zh-CN" sz="1500" b="1" dirty="0" smtClean="0">
                <a:latin typeface="黑体" panose="02010609060101010101" pitchFamily="49" charset="-122"/>
                <a:ea typeface="黑体" panose="02010609060101010101" pitchFamily="49" charset="-122"/>
              </a:rPr>
              <a:t>—— </a:t>
            </a:r>
            <a:r>
              <a:rPr lang="zh-CN" altLang="en-US" sz="1500" b="1" dirty="0">
                <a:latin typeface="黑体" panose="02010609060101010101" pitchFamily="49" charset="-122"/>
                <a:ea typeface="黑体" panose="02010609060101010101" pitchFamily="49" charset="-122"/>
              </a:rPr>
              <a:t>超级传播子</a:t>
            </a:r>
          </a:p>
        </p:txBody>
      </p:sp>
      <p:sp>
        <p:nvSpPr>
          <p:cNvPr id="17" name="矩形 16"/>
          <p:cNvSpPr/>
          <p:nvPr/>
        </p:nvSpPr>
        <p:spPr>
          <a:xfrm>
            <a:off x="6449037" y="2840015"/>
            <a:ext cx="2694963" cy="2144177"/>
          </a:xfrm>
          <a:prstGeom prst="rect">
            <a:avLst/>
          </a:prstGeom>
        </p:spPr>
        <p:txBody>
          <a:bodyPr wrap="square">
            <a:spAutoFit/>
          </a:bodyPr>
          <a:lstStyle/>
          <a:p>
            <a:pPr>
              <a:lnSpc>
                <a:spcPts val="1950"/>
              </a:lnSpc>
              <a:buClr>
                <a:srgbClr val="C00000"/>
              </a:buClr>
              <a:buFont typeface="Wingdings" panose="05000000000000000000" pitchFamily="2" charset="2"/>
              <a:buChar char="n"/>
            </a:pPr>
            <a:r>
              <a:rPr lang="zh-CN" altLang="en-US" sz="1350" dirty="0">
                <a:latin typeface="+mn-ea"/>
              </a:rPr>
              <a:t> 相关研究成果发表于</a:t>
            </a:r>
            <a:r>
              <a:rPr lang="en-US" altLang="zh-CN" sz="1350" dirty="0">
                <a:solidFill>
                  <a:srgbClr val="FF0000"/>
                </a:solidFill>
                <a:latin typeface="+mn-ea"/>
              </a:rPr>
              <a:t>《</a:t>
            </a:r>
            <a:r>
              <a:rPr lang="en-US" altLang="en-US" sz="1350" dirty="0">
                <a:solidFill>
                  <a:srgbClr val="FF0000"/>
                </a:solidFill>
                <a:latin typeface="+mn-ea"/>
              </a:rPr>
              <a:t>Scientific Reports</a:t>
            </a:r>
            <a:r>
              <a:rPr lang="en-US" altLang="zh-CN" sz="1350" dirty="0">
                <a:solidFill>
                  <a:srgbClr val="FF0000"/>
                </a:solidFill>
                <a:latin typeface="+mn-ea"/>
              </a:rPr>
              <a:t>》</a:t>
            </a:r>
            <a:r>
              <a:rPr lang="zh-CN" altLang="en-US" sz="1350" dirty="0">
                <a:latin typeface="+mn-ea"/>
              </a:rPr>
              <a:t>、</a:t>
            </a:r>
            <a:endParaRPr lang="en-US" altLang="zh-CN" sz="1350" dirty="0">
              <a:latin typeface="+mn-ea"/>
            </a:endParaRPr>
          </a:p>
          <a:p>
            <a:pPr marL="204788" indent="-204788">
              <a:lnSpc>
                <a:spcPts val="1950"/>
              </a:lnSpc>
              <a:buClr>
                <a:srgbClr val="C00000"/>
              </a:buClr>
            </a:pPr>
            <a:r>
              <a:rPr lang="en-US" altLang="zh-CN" sz="1350" dirty="0">
                <a:latin typeface="+mn-ea"/>
              </a:rPr>
              <a:t>《</a:t>
            </a:r>
            <a:r>
              <a:rPr lang="en-US" altLang="zh-CN" sz="1350" dirty="0" err="1">
                <a:latin typeface="+mn-ea"/>
              </a:rPr>
              <a:t>PloS</a:t>
            </a:r>
            <a:r>
              <a:rPr lang="en-US" altLang="zh-CN" sz="1350" dirty="0">
                <a:latin typeface="+mn-ea"/>
              </a:rPr>
              <a:t> One》</a:t>
            </a:r>
            <a:r>
              <a:rPr lang="zh-CN" altLang="en-US" sz="1350" dirty="0">
                <a:latin typeface="+mn-ea"/>
              </a:rPr>
              <a:t>等期刊</a:t>
            </a:r>
            <a:r>
              <a:rPr lang="zh-CN" altLang="en-US" sz="1350" dirty="0" smtClean="0">
                <a:latin typeface="+mn-ea"/>
              </a:rPr>
              <a:t>；</a:t>
            </a:r>
            <a:endParaRPr lang="en-US" altLang="zh-CN" sz="1350" dirty="0">
              <a:latin typeface="+mn-ea"/>
            </a:endParaRPr>
          </a:p>
          <a:p>
            <a:pPr>
              <a:lnSpc>
                <a:spcPts val="1950"/>
              </a:lnSpc>
              <a:buClr>
                <a:srgbClr val="C00000"/>
              </a:buClr>
              <a:buFont typeface="Wingdings" panose="05000000000000000000" pitchFamily="2" charset="2"/>
              <a:buChar char="n"/>
            </a:pPr>
            <a:r>
              <a:rPr lang="zh-CN" altLang="en-US" sz="1350" dirty="0">
                <a:latin typeface="+mn-ea"/>
              </a:rPr>
              <a:t> 研究成果发表后引起了广泛关注，被</a:t>
            </a:r>
            <a:r>
              <a:rPr lang="en-US" sz="1350" dirty="0">
                <a:solidFill>
                  <a:srgbClr val="FF0000"/>
                </a:solidFill>
                <a:latin typeface="+mn-ea"/>
              </a:rPr>
              <a:t>MIT Technology Review</a:t>
            </a:r>
            <a:r>
              <a:rPr lang="zh-CN" altLang="en-US" sz="1350" dirty="0">
                <a:solidFill>
                  <a:srgbClr val="FF0000"/>
                </a:solidFill>
                <a:latin typeface="+mn-ea"/>
              </a:rPr>
              <a:t>报道</a:t>
            </a:r>
            <a:r>
              <a:rPr lang="zh-CN" altLang="en-US" sz="1350" dirty="0" smtClean="0">
                <a:latin typeface="+mn-ea"/>
              </a:rPr>
              <a:t>； </a:t>
            </a:r>
            <a:r>
              <a:rPr lang="zh-CN" altLang="en-US" sz="1350" dirty="0">
                <a:solidFill>
                  <a:srgbClr val="FF0000"/>
                </a:solidFill>
                <a:latin typeface="+mn-ea"/>
              </a:rPr>
              <a:t>成果被</a:t>
            </a:r>
            <a:r>
              <a:rPr lang="en-US" altLang="zh-CN" sz="1350" dirty="0">
                <a:solidFill>
                  <a:srgbClr val="FF0000"/>
                </a:solidFill>
                <a:latin typeface="+mn-ea"/>
              </a:rPr>
              <a:t>《Nature》</a:t>
            </a:r>
            <a:r>
              <a:rPr lang="zh-CN" altLang="en-US" sz="1350" dirty="0">
                <a:solidFill>
                  <a:srgbClr val="FF0000"/>
                </a:solidFill>
                <a:latin typeface="+mn-ea"/>
              </a:rPr>
              <a:t>、</a:t>
            </a:r>
            <a:r>
              <a:rPr lang="en-US" altLang="zh-CN" sz="1350" dirty="0">
                <a:solidFill>
                  <a:srgbClr val="FF0000"/>
                </a:solidFill>
                <a:latin typeface="+mn-ea"/>
              </a:rPr>
              <a:t>《Nature communication》</a:t>
            </a:r>
            <a:r>
              <a:rPr lang="zh-CN" altLang="en-US" sz="1350" dirty="0">
                <a:solidFill>
                  <a:srgbClr val="FF0000"/>
                </a:solidFill>
                <a:latin typeface="+mn-ea"/>
              </a:rPr>
              <a:t>等顶级期刊文章引用。</a:t>
            </a:r>
          </a:p>
        </p:txBody>
      </p:sp>
      <p:sp>
        <p:nvSpPr>
          <p:cNvPr id="3" name="标题 2"/>
          <p:cNvSpPr>
            <a:spLocks noGrp="1"/>
          </p:cNvSpPr>
          <p:nvPr>
            <p:ph type="title"/>
          </p:nvPr>
        </p:nvSpPr>
        <p:spPr/>
        <p:txBody>
          <a:bodyPr vert="horz" lIns="91440" tIns="45720" rIns="91440" bIns="45720" rtlCol="0" anchor="ctr">
            <a:normAutofit fontScale="90000"/>
          </a:bodyPr>
          <a:lstStyle/>
          <a:p>
            <a:r>
              <a:rPr altLang="en-US" dirty="0" smtClean="0">
                <a:solidFill>
                  <a:srgbClr val="FF0000"/>
                </a:solidFill>
              </a:rPr>
              <a:t>脑机应用</a:t>
            </a:r>
            <a:r>
              <a:rPr lang="zh-CN" altLang="en-US" dirty="0" smtClean="0">
                <a:solidFill>
                  <a:srgbClr val="FF0000"/>
                </a:solidFill>
              </a:rPr>
              <a:t>：</a:t>
            </a:r>
            <a:r>
              <a:rPr altLang="en-US" dirty="0" smtClean="0">
                <a:solidFill>
                  <a:srgbClr val="002060"/>
                </a:solidFill>
              </a:rPr>
              <a:t>社会脑</a:t>
            </a:r>
            <a:r>
              <a:rPr lang="en-US" altLang="zh-CN" dirty="0" smtClean="0">
                <a:solidFill>
                  <a:srgbClr val="002060"/>
                </a:solidFill>
              </a:rPr>
              <a:t>-</a:t>
            </a:r>
            <a:r>
              <a:rPr lang="zh-CN" altLang="en-US" dirty="0" smtClean="0">
                <a:solidFill>
                  <a:srgbClr val="002060"/>
                </a:solidFill>
              </a:rPr>
              <a:t>复杂</a:t>
            </a:r>
            <a:r>
              <a:rPr lang="zh-CN" altLang="en-US" dirty="0">
                <a:solidFill>
                  <a:srgbClr val="002060"/>
                </a:solidFill>
              </a:rPr>
              <a:t>信息系统</a:t>
            </a:r>
          </a:p>
        </p:txBody>
      </p:sp>
      <p:grpSp>
        <p:nvGrpSpPr>
          <p:cNvPr id="2" name="组合 15"/>
          <p:cNvGrpSpPr/>
          <p:nvPr/>
        </p:nvGrpSpPr>
        <p:grpSpPr>
          <a:xfrm>
            <a:off x="105356" y="737246"/>
            <a:ext cx="2917244" cy="394829"/>
            <a:chOff x="0" y="0"/>
            <a:chExt cx="3971517" cy="370783"/>
          </a:xfrm>
        </p:grpSpPr>
        <p:sp>
          <p:nvSpPr>
            <p:cNvPr id="23" name="文本框 9"/>
            <p:cNvSpPr txBox="1"/>
            <p:nvPr/>
          </p:nvSpPr>
          <p:spPr>
            <a:xfrm>
              <a:off x="0" y="0"/>
              <a:ext cx="2883765" cy="317936"/>
            </a:xfrm>
            <a:prstGeom prst="rect">
              <a:avLst/>
            </a:prstGeom>
            <a:noFill/>
            <a:ln w="9525">
              <a:noFill/>
            </a:ln>
          </p:spPr>
          <p:txBody>
            <a:bodyPr>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pPr lvl="0" eaLnBrk="1" hangingPunct="1"/>
              <a:r>
                <a:rPr lang="zh-CN" altLang="en-US" sz="1600" b="1" dirty="0" smtClean="0">
                  <a:latin typeface="+mn-ea"/>
                  <a:ea typeface="+mn-ea"/>
                </a:rPr>
                <a:t>信息快速传播</a:t>
              </a:r>
              <a:endParaRPr lang="zh-CN" altLang="en-US" sz="1600" b="1" dirty="0">
                <a:solidFill>
                  <a:schemeClr val="tx1"/>
                </a:solidFill>
                <a:latin typeface="+mn-ea"/>
                <a:ea typeface="+mn-ea"/>
              </a:endParaRPr>
            </a:p>
          </p:txBody>
        </p:sp>
        <p:cxnSp>
          <p:nvCxnSpPr>
            <p:cNvPr id="24" name="直接连接符 23"/>
            <p:cNvCxnSpPr/>
            <p:nvPr/>
          </p:nvCxnSpPr>
          <p:spPr>
            <a:xfrm>
              <a:off x="88663" y="370783"/>
              <a:ext cx="3882854" cy="0"/>
            </a:xfrm>
            <a:prstGeom prst="line">
              <a:avLst/>
            </a:prstGeom>
            <a:ln w="28575" cap="flat" cmpd="sng">
              <a:solidFill>
                <a:srgbClr val="3CBBCE"/>
              </a:solidFill>
              <a:prstDash val="dash"/>
              <a:headEnd type="none" w="med" len="med"/>
              <a:tailEnd type="none" w="med" len="med"/>
            </a:ln>
          </p:spPr>
        </p:cxnSp>
      </p:grpSp>
      <p:sp>
        <p:nvSpPr>
          <p:cNvPr id="18" name="TextBox 3"/>
          <p:cNvSpPr txBox="1"/>
          <p:nvPr/>
        </p:nvSpPr>
        <p:spPr>
          <a:xfrm>
            <a:off x="203906" y="1261587"/>
            <a:ext cx="5685343" cy="707886"/>
          </a:xfrm>
          <a:prstGeom prst="rect">
            <a:avLst/>
          </a:prstGeom>
          <a:noFill/>
        </p:spPr>
        <p:txBody>
          <a:bodyPr wrap="square" rtlCol="0">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r>
              <a:rPr lang="zh-CN" altLang="en-US" sz="2000" b="1" dirty="0" smtClean="0">
                <a:latin typeface="+mn-ea"/>
                <a:ea typeface="+mn-ea"/>
              </a:rPr>
              <a:t>一种信息快速传播的典型模式</a:t>
            </a:r>
            <a:r>
              <a:rPr lang="en-US" altLang="zh-CN" sz="2000" dirty="0" smtClean="0">
                <a:latin typeface="+mn-ea"/>
                <a:ea typeface="+mn-ea"/>
              </a:rPr>
              <a:t>—</a:t>
            </a:r>
            <a:r>
              <a:rPr lang="zh-CN" altLang="en-US" sz="2000" b="1" dirty="0" smtClean="0">
                <a:solidFill>
                  <a:srgbClr val="7030A0"/>
                </a:solidFill>
                <a:latin typeface="+mn-ea"/>
                <a:ea typeface="+mn-ea"/>
              </a:rPr>
              <a:t>基于波色量子场论的快速寻路算法</a:t>
            </a:r>
            <a:endParaRPr lang="zh-CN" altLang="en-US" sz="2000" b="1" dirty="0">
              <a:solidFill>
                <a:srgbClr val="7030A0"/>
              </a:solidFill>
              <a:latin typeface="+mn-ea"/>
              <a:ea typeface="+mn-ea"/>
            </a:endParaRPr>
          </a:p>
        </p:txBody>
      </p:sp>
      <p:sp>
        <p:nvSpPr>
          <p:cNvPr id="19" name="矩形 18"/>
          <p:cNvSpPr/>
          <p:nvPr/>
        </p:nvSpPr>
        <p:spPr>
          <a:xfrm>
            <a:off x="192369" y="1956861"/>
            <a:ext cx="5566043" cy="646331"/>
          </a:xfrm>
          <a:prstGeom prst="rect">
            <a:avLst/>
          </a:prstGeom>
        </p:spPr>
        <p:txBody>
          <a:bodyPr wrap="square">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pPr>
              <a:spcBef>
                <a:spcPts val="0"/>
              </a:spcBef>
              <a:defRPr/>
            </a:pPr>
            <a:r>
              <a:rPr lang="zh-CN" altLang="en-US" b="1" dirty="0" smtClean="0">
                <a:latin typeface="+mn-ea"/>
                <a:ea typeface="+mn-ea"/>
              </a:rPr>
              <a:t>算法原理：</a:t>
            </a:r>
            <a:r>
              <a:rPr lang="zh-CN" altLang="en-US" b="1" dirty="0" smtClean="0">
                <a:solidFill>
                  <a:srgbClr val="7030A0"/>
                </a:solidFill>
                <a:latin typeface="+mn-ea"/>
                <a:ea typeface="+mn-ea"/>
              </a:rPr>
              <a:t>快速搜索的核心是局部搜索和最速梯度下降</a:t>
            </a:r>
            <a:endParaRPr lang="en-US" altLang="zh-CN" b="1" dirty="0">
              <a:solidFill>
                <a:srgbClr val="7030A0"/>
              </a:solidFill>
              <a:latin typeface="+mn-ea"/>
              <a:ea typeface="+mn-ea"/>
            </a:endParaRPr>
          </a:p>
        </p:txBody>
      </p:sp>
      <p:sp>
        <p:nvSpPr>
          <p:cNvPr id="21" name="矩形 20"/>
          <p:cNvSpPr/>
          <p:nvPr/>
        </p:nvSpPr>
        <p:spPr>
          <a:xfrm>
            <a:off x="6468154" y="2010867"/>
            <a:ext cx="2355037" cy="430887"/>
          </a:xfrm>
          <a:prstGeom prst="rect">
            <a:avLst/>
          </a:prstGeom>
        </p:spPr>
        <p:txBody>
          <a:bodyPr wrap="square">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r>
              <a:rPr lang="en-US" altLang="zh-CN" sz="1100" dirty="0">
                <a:latin typeface="+mn-ea"/>
                <a:ea typeface="+mn-ea"/>
                <a:cs typeface="Times New Roman" panose="02020603050405020304" pitchFamily="18" charset="0"/>
              </a:rPr>
              <a:t>Quantum Bosonic Shortest Path Searching (QBSPS)</a:t>
            </a:r>
            <a:endParaRPr lang="zh-CN" altLang="en-US" sz="1100" dirty="0">
              <a:latin typeface="+mn-ea"/>
              <a:ea typeface="+mn-ea"/>
              <a:cs typeface="Times New Roman" panose="02020603050405020304" pitchFamily="18" charset="0"/>
            </a:endParaRPr>
          </a:p>
        </p:txBody>
      </p:sp>
      <p:pic>
        <p:nvPicPr>
          <p:cNvPr id="26" name="Picture 6" descr="C:\Users\user\Desktop\图片1.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59408" y="2362405"/>
            <a:ext cx="1664194" cy="16500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 name="矩形 26"/>
          <p:cNvSpPr>
            <a:spLocks noChangeArrowheads="1"/>
          </p:cNvSpPr>
          <p:nvPr/>
        </p:nvSpPr>
        <p:spPr bwMode="auto">
          <a:xfrm>
            <a:off x="2542858" y="2326946"/>
            <a:ext cx="3660232" cy="2062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dirty="0">
                <a:latin typeface="微软雅黑" panose="020B0503020204020204" pitchFamily="34" charset="-122"/>
                <a:ea typeface="微软雅黑" panose="020B0503020204020204" pitchFamily="34" charset="-122"/>
                <a:hlinkClick r:id="rId5" tooltip="美国物理学会"/>
              </a:rPr>
              <a:t>欧洲科学院院士、美国物理学会</a:t>
            </a:r>
            <a:r>
              <a:rPr lang="zh-CN" altLang="en-US" sz="1600" dirty="0">
                <a:latin typeface="微软雅黑" panose="020B0503020204020204" pitchFamily="34" charset="-122"/>
                <a:ea typeface="微软雅黑" panose="020B0503020204020204" pitchFamily="34" charset="-122"/>
              </a:rPr>
              <a:t>和</a:t>
            </a:r>
            <a:r>
              <a:rPr lang="zh-CN" altLang="en-US" sz="1600" dirty="0">
                <a:latin typeface="微软雅黑" panose="020B0503020204020204" pitchFamily="34" charset="-122"/>
                <a:ea typeface="微软雅黑" panose="020B0503020204020204" pitchFamily="34" charset="-122"/>
                <a:hlinkClick r:id="rId6" tooltip="弗劳恩霍夫协会"/>
              </a:rPr>
              <a:t>弗劳恩霍夫协会</a:t>
            </a:r>
            <a:r>
              <a:rPr lang="zh-CN" altLang="en-US" sz="1600" dirty="0">
                <a:latin typeface="微软雅黑" panose="020B0503020204020204" pitchFamily="34" charset="-122"/>
                <a:ea typeface="微软雅黑" panose="020B0503020204020204" pitchFamily="34" charset="-122"/>
              </a:rPr>
              <a:t>院士、欧洲地球科学联盟</a:t>
            </a:r>
            <a:r>
              <a:rPr lang="en-US" altLang="zh-CN" sz="1600" dirty="0">
                <a:latin typeface="微软雅黑" panose="020B0503020204020204" pitchFamily="34" charset="-122"/>
                <a:ea typeface="微软雅黑" panose="020B0503020204020204" pitchFamily="34" charset="-122"/>
              </a:rPr>
              <a:t>Lewis Fry Richardson</a:t>
            </a:r>
            <a:r>
              <a:rPr lang="zh-CN" altLang="en-US" sz="1600" dirty="0">
                <a:latin typeface="微软雅黑" panose="020B0503020204020204" pitchFamily="34" charset="-122"/>
                <a:ea typeface="微软雅黑" panose="020B0503020204020204" pitchFamily="34" charset="-122"/>
              </a:rPr>
              <a:t>奖章获得者、欧洲地球科学联盟非线性过程地球科学部主管、</a:t>
            </a:r>
            <a:r>
              <a:rPr lang="zh-CN" altLang="en-US" sz="1600" dirty="0">
                <a:latin typeface="微软雅黑" panose="020B0503020204020204" pitchFamily="34" charset="-122"/>
                <a:ea typeface="微软雅黑" panose="020B0503020204020204" pitchFamily="34" charset="-122"/>
                <a:hlinkClick r:id="rId7" tooltip="柏林洪堡大学"/>
              </a:rPr>
              <a:t>柏林洪堡大学</a:t>
            </a:r>
            <a:r>
              <a:rPr lang="zh-CN" altLang="en-US" sz="1600" dirty="0">
                <a:latin typeface="微软雅黑" panose="020B0503020204020204" pitchFamily="34" charset="-122"/>
                <a:ea typeface="微软雅黑" panose="020B0503020204020204" pitchFamily="34" charset="-122"/>
              </a:rPr>
              <a:t>非线性动力学</a:t>
            </a:r>
            <a:r>
              <a:rPr lang="en-US" altLang="zh-CN" sz="1600" dirty="0">
                <a:latin typeface="微软雅黑" panose="020B0503020204020204" pitchFamily="34" charset="-122"/>
                <a:ea typeface="微软雅黑" panose="020B0503020204020204" pitchFamily="34" charset="-122"/>
              </a:rPr>
              <a:t>Jürgen </a:t>
            </a:r>
            <a:r>
              <a:rPr lang="en-US" altLang="zh-CN" sz="1600" dirty="0" err="1">
                <a:latin typeface="微软雅黑" panose="020B0503020204020204" pitchFamily="34" charset="-122"/>
                <a:ea typeface="微软雅黑" panose="020B0503020204020204" pitchFamily="34" charset="-122"/>
              </a:rPr>
              <a:t>Kurths</a:t>
            </a:r>
            <a:r>
              <a:rPr lang="zh-CN" altLang="en-US" sz="1600" dirty="0">
                <a:latin typeface="微软雅黑" panose="020B0503020204020204" pitchFamily="34" charset="-122"/>
                <a:ea typeface="微软雅黑" panose="020B0503020204020204" pitchFamily="34" charset="-122"/>
              </a:rPr>
              <a:t>教授在顶级杂志</a:t>
            </a:r>
            <a:r>
              <a:rPr lang="en-US" altLang="zh-CN" sz="1600" dirty="0">
                <a:latin typeface="微软雅黑" panose="020B0503020204020204" pitchFamily="34" charset="-122"/>
                <a:ea typeface="微软雅黑" panose="020B0503020204020204" pitchFamily="34" charset="-122"/>
              </a:rPr>
              <a:t>《Physics Reports》</a:t>
            </a:r>
            <a:r>
              <a:rPr lang="zh-CN" altLang="en-US" sz="1600" dirty="0">
                <a:latin typeface="微软雅黑" panose="020B0503020204020204" pitchFamily="34" charset="-122"/>
                <a:ea typeface="微软雅黑" panose="020B0503020204020204" pitchFamily="34" charset="-122"/>
              </a:rPr>
              <a:t>上发表的综述文章中</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相关</a:t>
            </a:r>
            <a:r>
              <a:rPr lang="zh-CN" altLang="en-US" sz="1600" dirty="0" smtClean="0">
                <a:latin typeface="微软雅黑" panose="020B0503020204020204" pitchFamily="34" charset="-122"/>
                <a:ea typeface="微软雅黑" panose="020B0503020204020204" pitchFamily="34" charset="-122"/>
              </a:rPr>
              <a:t>工作</a:t>
            </a:r>
            <a:r>
              <a:rPr lang="zh-CN" altLang="en-US" sz="1600" dirty="0">
                <a:latin typeface="微软雅黑" panose="020B0503020204020204" pitchFamily="34" charset="-122"/>
                <a:ea typeface="微软雅黑" panose="020B0503020204020204" pitchFamily="34" charset="-122"/>
              </a:rPr>
              <a:t>进行了专门报道。</a:t>
            </a:r>
            <a:endParaRPr lang="en-US" altLang="zh-CN" sz="1600" dirty="0">
              <a:latin typeface="微软雅黑" panose="020B0503020204020204" pitchFamily="34" charset="-122"/>
              <a:ea typeface="微软雅黑" panose="020B0503020204020204" pitchFamily="34" charset="-122"/>
            </a:endParaRPr>
          </a:p>
        </p:txBody>
      </p:sp>
      <p:sp>
        <p:nvSpPr>
          <p:cNvPr id="25" name="AutoShape 15"/>
          <p:cNvSpPr>
            <a:spLocks noChangeArrowheads="1"/>
          </p:cNvSpPr>
          <p:nvPr/>
        </p:nvSpPr>
        <p:spPr bwMode="auto">
          <a:xfrm rot="10800000">
            <a:off x="4507091" y="5388553"/>
            <a:ext cx="928694" cy="428627"/>
          </a:xfrm>
          <a:prstGeom prst="rightArrow">
            <a:avLst>
              <a:gd name="adj1" fmla="val 50000"/>
              <a:gd name="adj2" fmla="val 52819"/>
            </a:avLst>
          </a:prstGeom>
          <a:ln>
            <a:headEnd/>
            <a:tailEnd/>
          </a:ln>
        </p:spPr>
        <p:style>
          <a:lnRef idx="3">
            <a:schemeClr val="lt1"/>
          </a:lnRef>
          <a:fillRef idx="1">
            <a:schemeClr val="accent1"/>
          </a:fillRef>
          <a:effectRef idx="1">
            <a:schemeClr val="accent1"/>
          </a:effectRef>
          <a:fontRef idx="minor">
            <a:schemeClr val="lt1"/>
          </a:fontRef>
        </p:style>
        <p:txBody>
          <a:bodyPr wrap="none" anchor="ctr"/>
          <a:lstStyle/>
          <a:p>
            <a:endParaRPr lang="zh-CN" altLang="en-US"/>
          </a:p>
        </p:txBody>
      </p:sp>
      <p:grpSp>
        <p:nvGrpSpPr>
          <p:cNvPr id="4" name="组合 27"/>
          <p:cNvGrpSpPr/>
          <p:nvPr/>
        </p:nvGrpSpPr>
        <p:grpSpPr>
          <a:xfrm>
            <a:off x="5603384" y="4706236"/>
            <a:ext cx="3214711" cy="2143140"/>
            <a:chOff x="571471" y="428604"/>
            <a:chExt cx="3214711" cy="2143140"/>
          </a:xfrm>
          <a:noFill/>
        </p:grpSpPr>
        <p:sp>
          <p:nvSpPr>
            <p:cNvPr id="29" name="Rectangle 7"/>
            <p:cNvSpPr>
              <a:spLocks noChangeArrowheads="1"/>
            </p:cNvSpPr>
            <p:nvPr/>
          </p:nvSpPr>
          <p:spPr bwMode="auto">
            <a:xfrm>
              <a:off x="571471" y="428604"/>
              <a:ext cx="3214711" cy="2143140"/>
            </a:xfrm>
            <a:prstGeom prst="rect">
              <a:avLst/>
            </a:prstGeom>
            <a:grpFill/>
            <a:ln w="38100">
              <a:no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dirty="0"/>
            </a:p>
          </p:txBody>
        </p:sp>
        <p:sp>
          <p:nvSpPr>
            <p:cNvPr id="30" name="Text Box 4"/>
            <p:cNvSpPr txBox="1">
              <a:spLocks noChangeArrowheads="1"/>
            </p:cNvSpPr>
            <p:nvPr/>
          </p:nvSpPr>
          <p:spPr bwMode="auto">
            <a:xfrm>
              <a:off x="791999" y="1007351"/>
              <a:ext cx="2844000" cy="612000"/>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square" lIns="0" tIns="0" rIns="0" bIns="0">
              <a:spAutoFit/>
            </a:bodyPr>
            <a:lstStyle/>
            <a:p>
              <a:pPr>
                <a:lnSpc>
                  <a:spcPts val="2160"/>
                </a:lnSpc>
                <a:spcBef>
                  <a:spcPts val="1200"/>
                </a:spcBef>
              </a:pPr>
              <a:r>
                <a:rPr lang="zh-CN" altLang="en-US" b="1" dirty="0" smtClean="0">
                  <a:latin typeface="微软雅黑" pitchFamily="34" charset="-122"/>
                  <a:ea typeface="微软雅黑" pitchFamily="34" charset="-122"/>
                </a:rPr>
                <a:t>一、发现了网络结构无标度特征的生成机理与科学依据</a:t>
              </a:r>
              <a:endParaRPr lang="en-US" altLang="zh-CN" b="1" dirty="0" smtClean="0">
                <a:latin typeface="微软雅黑" pitchFamily="34" charset="-122"/>
                <a:ea typeface="微软雅黑" pitchFamily="34" charset="-122"/>
              </a:endParaRPr>
            </a:p>
          </p:txBody>
        </p:sp>
        <p:sp>
          <p:nvSpPr>
            <p:cNvPr id="31" name="Text Box 6"/>
            <p:cNvSpPr txBox="1">
              <a:spLocks noChangeArrowheads="1"/>
            </p:cNvSpPr>
            <p:nvPr/>
          </p:nvSpPr>
          <p:spPr bwMode="auto">
            <a:xfrm>
              <a:off x="785786" y="1782537"/>
              <a:ext cx="2829715" cy="64633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a:spcBef>
                  <a:spcPct val="50000"/>
                </a:spcBef>
              </a:pPr>
              <a:r>
                <a:rPr lang="zh-CN" altLang="en-US" b="1" dirty="0" smtClean="0">
                  <a:latin typeface="微软雅黑" pitchFamily="34" charset="-122"/>
                  <a:ea typeface="微软雅黑" pitchFamily="34" charset="-122"/>
                </a:rPr>
                <a:t>二、建立了基于局部知识的超级传播子发现方法</a:t>
              </a:r>
              <a:endParaRPr lang="zh-CN" altLang="en-US" b="1" dirty="0">
                <a:latin typeface="微软雅黑" pitchFamily="34" charset="-122"/>
                <a:ea typeface="微软雅黑" pitchFamily="34" charset="-122"/>
              </a:endParaRPr>
            </a:p>
          </p:txBody>
        </p:sp>
        <p:sp>
          <p:nvSpPr>
            <p:cNvPr id="32" name="TextBox 19"/>
            <p:cNvSpPr txBox="1"/>
            <p:nvPr/>
          </p:nvSpPr>
          <p:spPr>
            <a:xfrm>
              <a:off x="1571604" y="528560"/>
              <a:ext cx="1210588" cy="400110"/>
            </a:xfrm>
            <a:prstGeom prst="rect">
              <a:avLst/>
            </a:prstGeom>
            <a:grpFill/>
            <a:ln>
              <a:noFill/>
            </a:ln>
          </p:spPr>
          <p:txBody>
            <a:bodyPr wrap="none" rtlCol="0">
              <a:spAutoFit/>
            </a:bodyPr>
            <a:lstStyle/>
            <a:p>
              <a:r>
                <a:rPr lang="zh-CN" altLang="en-US" sz="2000" b="1" dirty="0" smtClean="0">
                  <a:latin typeface="微软雅黑" pitchFamily="34" charset="-122"/>
                  <a:ea typeface="微软雅黑" pitchFamily="34" charset="-122"/>
                </a:rPr>
                <a:t>复杂结构</a:t>
              </a:r>
              <a:endParaRPr lang="zh-CN" altLang="en-US" sz="2000" b="1" dirty="0">
                <a:latin typeface="微软雅黑" pitchFamily="34" charset="-122"/>
                <a:ea typeface="微软雅黑" pitchFamily="34" charset="-122"/>
              </a:endParaRPr>
            </a:p>
          </p:txBody>
        </p:sp>
      </p:grpSp>
      <p:grpSp>
        <p:nvGrpSpPr>
          <p:cNvPr id="5" name="组合 32"/>
          <p:cNvGrpSpPr/>
          <p:nvPr/>
        </p:nvGrpSpPr>
        <p:grpSpPr>
          <a:xfrm>
            <a:off x="121520" y="3837843"/>
            <a:ext cx="3929090" cy="3143272"/>
            <a:chOff x="4857752" y="428604"/>
            <a:chExt cx="3929090" cy="3143272"/>
          </a:xfrm>
        </p:grpSpPr>
        <p:sp>
          <p:nvSpPr>
            <p:cNvPr id="34" name="Rectangle 7"/>
            <p:cNvSpPr>
              <a:spLocks noChangeArrowheads="1"/>
            </p:cNvSpPr>
            <p:nvPr/>
          </p:nvSpPr>
          <p:spPr bwMode="auto">
            <a:xfrm>
              <a:off x="4857752" y="428604"/>
              <a:ext cx="3929090" cy="3143272"/>
            </a:xfrm>
            <a:prstGeom prst="rect">
              <a:avLst/>
            </a:prstGeom>
            <a:noFill/>
            <a:ln w="38100">
              <a:noFill/>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zh-CN" altLang="en-US" dirty="0"/>
            </a:p>
          </p:txBody>
        </p:sp>
        <p:sp>
          <p:nvSpPr>
            <p:cNvPr id="35" name="Text Box 10"/>
            <p:cNvSpPr txBox="1">
              <a:spLocks noChangeArrowheads="1"/>
            </p:cNvSpPr>
            <p:nvPr/>
          </p:nvSpPr>
          <p:spPr bwMode="auto">
            <a:xfrm>
              <a:off x="5079525" y="1402479"/>
              <a:ext cx="3600000" cy="464331"/>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108000" tIns="108000" rIns="108000" bIns="108000">
              <a:spAutoFit/>
            </a:bodyPr>
            <a:lstStyle/>
            <a:p>
              <a:pPr algn="ctr">
                <a:spcBef>
                  <a:spcPct val="50000"/>
                </a:spcBef>
              </a:pPr>
              <a:r>
                <a:rPr lang="zh-CN" altLang="en-US" sz="1600" b="1" dirty="0" smtClean="0">
                  <a:latin typeface="微软雅黑" pitchFamily="34" charset="-122"/>
                  <a:ea typeface="微软雅黑" pitchFamily="34" charset="-122"/>
                </a:rPr>
                <a:t>一、多层网络爆炸式扩散的相变机制</a:t>
              </a:r>
              <a:endParaRPr lang="zh-CN" altLang="en-US" sz="1600" b="1" dirty="0">
                <a:latin typeface="微软雅黑" pitchFamily="34" charset="-122"/>
                <a:ea typeface="微软雅黑" pitchFamily="34" charset="-122"/>
              </a:endParaRPr>
            </a:p>
          </p:txBody>
        </p:sp>
        <p:sp>
          <p:nvSpPr>
            <p:cNvPr id="36" name="Text Box 11"/>
            <p:cNvSpPr txBox="1">
              <a:spLocks noChangeArrowheads="1"/>
            </p:cNvSpPr>
            <p:nvPr/>
          </p:nvSpPr>
          <p:spPr bwMode="auto">
            <a:xfrm>
              <a:off x="5078440" y="1899720"/>
              <a:ext cx="3600000" cy="720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lIns="108000" tIns="108000" rIns="108000" bIns="108000">
              <a:spAutoFit/>
            </a:bodyPr>
            <a:lstStyle/>
            <a:p>
              <a:pPr algn="ctr">
                <a:spcBef>
                  <a:spcPct val="50000"/>
                </a:spcBef>
              </a:pPr>
              <a:r>
                <a:rPr lang="zh-CN" altLang="en-US" sz="1600" b="1" dirty="0" smtClean="0">
                  <a:latin typeface="微软雅黑" pitchFamily="34" charset="-122"/>
                  <a:ea typeface="微软雅黑" pitchFamily="34" charset="-122"/>
                </a:rPr>
                <a:t>二、面向季发性病毒爆发的动态面策略与控制方法</a:t>
              </a:r>
            </a:p>
          </p:txBody>
        </p:sp>
        <p:sp>
          <p:nvSpPr>
            <p:cNvPr id="37" name="Text Box 12"/>
            <p:cNvSpPr txBox="1">
              <a:spLocks noChangeArrowheads="1"/>
            </p:cNvSpPr>
            <p:nvPr/>
          </p:nvSpPr>
          <p:spPr bwMode="auto">
            <a:xfrm>
              <a:off x="5078440" y="2643182"/>
              <a:ext cx="3600000" cy="720000"/>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square" lIns="108000" tIns="108000" rIns="108000" bIns="108000">
              <a:spAutoFit/>
            </a:bodyPr>
            <a:lstStyle/>
            <a:p>
              <a:pPr algn="ctr">
                <a:spcBef>
                  <a:spcPct val="50000"/>
                </a:spcBef>
              </a:pPr>
              <a:r>
                <a:rPr lang="zh-CN" altLang="en-US" sz="1600" b="1" dirty="0" smtClean="0">
                  <a:latin typeface="微软雅黑" pitchFamily="34" charset="-122"/>
                  <a:ea typeface="微软雅黑" pitchFamily="34" charset="-122"/>
                </a:rPr>
                <a:t>三、一类多源信息交互扩散模型的分析、预测与控制</a:t>
              </a:r>
            </a:p>
          </p:txBody>
        </p:sp>
        <p:sp>
          <p:nvSpPr>
            <p:cNvPr id="38" name="TextBox 20"/>
            <p:cNvSpPr txBox="1"/>
            <p:nvPr/>
          </p:nvSpPr>
          <p:spPr>
            <a:xfrm>
              <a:off x="6236859" y="922166"/>
              <a:ext cx="1210588" cy="400110"/>
            </a:xfrm>
            <a:prstGeom prst="rect">
              <a:avLst/>
            </a:prstGeom>
            <a:noFill/>
          </p:spPr>
          <p:txBody>
            <a:bodyPr wrap="none" rtlCol="0">
              <a:spAutoFit/>
            </a:bodyPr>
            <a:lstStyle/>
            <a:p>
              <a:r>
                <a:rPr lang="zh-CN" altLang="en-US" sz="2000" b="1" dirty="0" smtClean="0">
                  <a:latin typeface="微软雅黑" pitchFamily="34" charset="-122"/>
                  <a:ea typeface="微软雅黑" pitchFamily="34" charset="-122"/>
                </a:rPr>
                <a:t>信息传播</a:t>
              </a:r>
              <a:endParaRPr lang="zh-CN" altLang="en-US" sz="2000" b="1" dirty="0">
                <a:latin typeface="微软雅黑" pitchFamily="34" charset="-122"/>
                <a:ea typeface="微软雅黑" pitchFamily="34" charset="-122"/>
              </a:endParaRPr>
            </a:p>
          </p:txBody>
        </p:sp>
      </p:grpSp>
      <p:sp>
        <p:nvSpPr>
          <p:cNvPr id="28" name="文本框 13"/>
          <p:cNvSpPr txBox="1"/>
          <p:nvPr/>
        </p:nvSpPr>
        <p:spPr>
          <a:xfrm>
            <a:off x="-1" y="12396"/>
            <a:ext cx="226441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数据工程与脑机应用</a:t>
            </a:r>
            <a:endParaRPr lang="zh-CN" altLang="en-US" b="1" dirty="0">
              <a:solidFill>
                <a:schemeClr val="bg1"/>
              </a:solidFill>
            </a:endParaRPr>
          </a:p>
        </p:txBody>
      </p:sp>
    </p:spTree>
    <p:extLst>
      <p:ext uri="{BB962C8B-B14F-4D97-AF65-F5344CB8AC3E}">
        <p14:creationId xmlns="" xmlns:p14="http://schemas.microsoft.com/office/powerpoint/2010/main" val="247221746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5436096" y="2759075"/>
            <a:ext cx="3634725" cy="1349087"/>
          </a:xfrm>
          <a:prstGeom prst="rect">
            <a:avLst/>
          </a:prstGeom>
        </p:spPr>
      </p:pic>
      <p:sp>
        <p:nvSpPr>
          <p:cNvPr id="4" name="矩形 3"/>
          <p:cNvSpPr/>
          <p:nvPr/>
        </p:nvSpPr>
        <p:spPr>
          <a:xfrm>
            <a:off x="0" y="6171863"/>
            <a:ext cx="9144000" cy="68613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cstate="email">
            <a:extLst>
              <a:ext uri="{28A0092B-C50C-407E-A947-70E740481C1C}">
                <a14:useLocalDpi xmlns="" xmlns:a14="http://schemas.microsoft.com/office/drawing/2010/main"/>
              </a:ext>
            </a:extLst>
          </a:blip>
          <a:stretch>
            <a:fillRect/>
          </a:stretch>
        </p:blipFill>
        <p:spPr>
          <a:xfrm>
            <a:off x="-1620688" y="2436812"/>
            <a:ext cx="7059499" cy="3656484"/>
          </a:xfrm>
          <a:prstGeom prst="rect">
            <a:avLst/>
          </a:prstGeom>
        </p:spPr>
      </p:pic>
      <p:sp>
        <p:nvSpPr>
          <p:cNvPr id="5" name="副标题 2"/>
          <p:cNvSpPr txBox="1">
            <a:spLocks/>
          </p:cNvSpPr>
          <p:nvPr/>
        </p:nvSpPr>
        <p:spPr bwMode="auto">
          <a:xfrm>
            <a:off x="0" y="863600"/>
            <a:ext cx="9143999" cy="1828800"/>
          </a:xfrm>
          <a:prstGeom prst="rect">
            <a:avLst/>
          </a:prstGeom>
          <a:noFill/>
          <a:ln w="19050">
            <a:solidFill>
              <a:schemeClr val="accent5">
                <a:lumMod val="75000"/>
              </a:schemeClr>
            </a:solid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a:solidFill>
                  <a:schemeClr val="tx1"/>
                </a:solidFill>
                <a:latin typeface="+mn-lt"/>
                <a:ea typeface="+mn-ea"/>
                <a:cs typeface="+mn-cs"/>
              </a:defRPr>
            </a:lvl1pPr>
            <a:lvl2pPr marL="457200" indent="0" algn="ctr" rtl="0" eaLnBrk="0" fontAlgn="base" hangingPunct="0">
              <a:spcBef>
                <a:spcPct val="20000"/>
              </a:spcBef>
              <a:spcAft>
                <a:spcPct val="0"/>
              </a:spcAft>
              <a:buNone/>
              <a:defRPr sz="24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400">
                <a:solidFill>
                  <a:schemeClr val="tx1"/>
                </a:solidFill>
                <a:latin typeface="+mn-lt"/>
                <a:ea typeface="+mn-ea"/>
              </a:defRPr>
            </a:lvl4pPr>
            <a:lvl5pPr marL="1828800" indent="0" algn="ctr" rtl="0" eaLnBrk="0" fontAlgn="base" hangingPunct="0">
              <a:spcBef>
                <a:spcPct val="20000"/>
              </a:spcBef>
              <a:spcAft>
                <a:spcPct val="0"/>
              </a:spcAft>
              <a:buNone/>
              <a:defRPr sz="2400">
                <a:solidFill>
                  <a:schemeClr val="tx1"/>
                </a:solidFill>
                <a:latin typeface="+mn-lt"/>
                <a:ea typeface="+mn-ea"/>
              </a:defRPr>
            </a:lvl5pPr>
            <a:lvl6pPr marL="2286000" indent="0" algn="ctr" rtl="0" eaLnBrk="0" fontAlgn="base" hangingPunct="0">
              <a:spcBef>
                <a:spcPct val="20000"/>
              </a:spcBef>
              <a:spcAft>
                <a:spcPct val="0"/>
              </a:spcAft>
              <a:buNone/>
              <a:defRPr sz="2400">
                <a:solidFill>
                  <a:schemeClr val="tx1"/>
                </a:solidFill>
                <a:latin typeface="+mn-lt"/>
                <a:ea typeface="+mn-ea"/>
              </a:defRPr>
            </a:lvl6pPr>
            <a:lvl7pPr marL="2743200" indent="0" algn="ctr" rtl="0" eaLnBrk="0" fontAlgn="base" hangingPunct="0">
              <a:spcBef>
                <a:spcPct val="20000"/>
              </a:spcBef>
              <a:spcAft>
                <a:spcPct val="0"/>
              </a:spcAft>
              <a:buNone/>
              <a:defRPr sz="2400">
                <a:solidFill>
                  <a:schemeClr val="tx1"/>
                </a:solidFill>
                <a:latin typeface="+mn-lt"/>
                <a:ea typeface="+mn-ea"/>
              </a:defRPr>
            </a:lvl7pPr>
            <a:lvl8pPr marL="3200400" indent="0" algn="ctr" rtl="0" eaLnBrk="0" fontAlgn="base" hangingPunct="0">
              <a:spcBef>
                <a:spcPct val="20000"/>
              </a:spcBef>
              <a:spcAft>
                <a:spcPct val="0"/>
              </a:spcAft>
              <a:buNone/>
              <a:defRPr sz="2400">
                <a:solidFill>
                  <a:schemeClr val="tx1"/>
                </a:solidFill>
                <a:latin typeface="+mn-lt"/>
                <a:ea typeface="+mn-ea"/>
              </a:defRPr>
            </a:lvl8pPr>
            <a:lvl9pPr marL="3657600" indent="0" algn="ctr" rtl="0" eaLnBrk="0" fontAlgn="base" hangingPunct="0">
              <a:spcBef>
                <a:spcPct val="20000"/>
              </a:spcBef>
              <a:spcAft>
                <a:spcPct val="0"/>
              </a:spcAft>
              <a:buNone/>
              <a:defRPr sz="2400">
                <a:solidFill>
                  <a:schemeClr val="tx1"/>
                </a:solidFill>
                <a:latin typeface="+mn-lt"/>
                <a:ea typeface="+mn-ea"/>
              </a:defRPr>
            </a:lvl9pPr>
          </a:lstStyle>
          <a:p>
            <a:pPr marL="285750" indent="-285750" algn="just">
              <a:lnSpc>
                <a:spcPct val="125000"/>
              </a:lnSpc>
              <a:buFont typeface="Wingdings" panose="05000000000000000000" pitchFamily="2" charset="2"/>
              <a:buChar char="Ø"/>
            </a:pPr>
            <a:r>
              <a:rPr lang="zh-CN" altLang="en-US" sz="2000" b="1" kern="0" dirty="0" smtClean="0">
                <a:solidFill>
                  <a:srgbClr val="FF0000"/>
                </a:solidFill>
                <a:latin typeface="+mn-ea"/>
              </a:rPr>
              <a:t>实时检测全量社交媒体突发事件，</a:t>
            </a:r>
            <a:r>
              <a:rPr lang="zh-CN" altLang="en-US" sz="2000" kern="0" dirty="0" smtClean="0">
                <a:latin typeface="+mn-ea"/>
              </a:rPr>
              <a:t>在</a:t>
            </a:r>
            <a:r>
              <a:rPr lang="en-US" altLang="zh-CN" sz="2000" kern="0" dirty="0">
                <a:latin typeface="+mn-ea"/>
              </a:rPr>
              <a:t>xx</a:t>
            </a:r>
            <a:r>
              <a:rPr lang="zh-CN" altLang="en-US" sz="2000" kern="0" dirty="0">
                <a:latin typeface="+mn-ea"/>
              </a:rPr>
              <a:t>国家中心</a:t>
            </a:r>
            <a:r>
              <a:rPr lang="zh-CN" altLang="en-US" sz="2000" kern="0" dirty="0" smtClean="0">
                <a:latin typeface="+mn-ea"/>
              </a:rPr>
              <a:t>以及</a:t>
            </a:r>
            <a:r>
              <a:rPr lang="zh-CN" altLang="en-US" sz="2000" b="1" kern="0" dirty="0" smtClean="0">
                <a:solidFill>
                  <a:srgbClr val="FF0000"/>
                </a:solidFill>
                <a:latin typeface="+mn-ea"/>
              </a:rPr>
              <a:t>上海、广东等</a:t>
            </a:r>
            <a:r>
              <a:rPr lang="en-US" altLang="zh-CN" sz="2000" b="1" kern="0" dirty="0" smtClean="0">
                <a:solidFill>
                  <a:srgbClr val="FF0000"/>
                </a:solidFill>
                <a:latin typeface="+mn-ea"/>
              </a:rPr>
              <a:t>10</a:t>
            </a:r>
            <a:r>
              <a:rPr lang="zh-CN" altLang="en-US" sz="2000" b="1" kern="0" dirty="0" smtClean="0">
                <a:solidFill>
                  <a:srgbClr val="FF0000"/>
                </a:solidFill>
                <a:latin typeface="+mn-ea"/>
              </a:rPr>
              <a:t>个主要省市分中心得</a:t>
            </a:r>
            <a:r>
              <a:rPr lang="zh-CN" altLang="en-US" sz="2000" kern="0" dirty="0" smtClean="0">
                <a:latin typeface="+mn-ea"/>
              </a:rPr>
              <a:t>到</a:t>
            </a:r>
            <a:r>
              <a:rPr lang="zh-CN" altLang="en-US" sz="2000" kern="0" dirty="0">
                <a:latin typeface="+mn-ea"/>
              </a:rPr>
              <a:t>部署应用，日均处理消息量达</a:t>
            </a:r>
            <a:r>
              <a:rPr lang="zh-CN" altLang="en-US" sz="2000" kern="0" dirty="0">
                <a:solidFill>
                  <a:srgbClr val="FF0000"/>
                </a:solidFill>
                <a:latin typeface="+mn-ea"/>
              </a:rPr>
              <a:t>亿</a:t>
            </a:r>
            <a:r>
              <a:rPr lang="zh-CN" altLang="en-US" sz="2000" kern="0" dirty="0" smtClean="0">
                <a:latin typeface="+mn-ea"/>
              </a:rPr>
              <a:t>级规模。</a:t>
            </a:r>
            <a:r>
              <a:rPr lang="zh-CN" altLang="en-US" sz="2000" kern="0" dirty="0">
                <a:latin typeface="+mn-ea"/>
              </a:rPr>
              <a:t>（实际包括</a:t>
            </a:r>
            <a:r>
              <a:rPr lang="zh-CN" altLang="en-US" sz="2000" kern="0" dirty="0" smtClean="0">
                <a:latin typeface="+mn-ea"/>
              </a:rPr>
              <a:t>上海</a:t>
            </a:r>
            <a:r>
              <a:rPr lang="zh-CN" altLang="en-US" sz="2000" kern="0" dirty="0">
                <a:latin typeface="+mn-ea"/>
              </a:rPr>
              <a:t>、宁夏、安徽、山东、广东、湖南、贵州、辽宁、黑龙江）</a:t>
            </a:r>
          </a:p>
          <a:p>
            <a:pPr marL="285750" indent="-285750" algn="just">
              <a:lnSpc>
                <a:spcPct val="125000"/>
              </a:lnSpc>
              <a:buFont typeface="Wingdings" panose="05000000000000000000" pitchFamily="2" charset="2"/>
              <a:buChar char="Ø"/>
            </a:pPr>
            <a:r>
              <a:rPr lang="zh-CN" altLang="en-US" sz="2000" kern="0" dirty="0" smtClean="0">
                <a:latin typeface="+mn-ea"/>
              </a:rPr>
              <a:t>所</a:t>
            </a:r>
            <a:r>
              <a:rPr lang="zh-CN" altLang="en-US" sz="2000" kern="0" dirty="0">
                <a:latin typeface="+mn-ea"/>
              </a:rPr>
              <a:t>检测出突发事件，已经中心向</a:t>
            </a:r>
            <a:r>
              <a:rPr lang="zh-CN" altLang="en-US" sz="2000" kern="0" dirty="0">
                <a:solidFill>
                  <a:srgbClr val="FF0000"/>
                </a:solidFill>
                <a:latin typeface="+mn-ea"/>
              </a:rPr>
              <a:t>上级编报</a:t>
            </a:r>
            <a:r>
              <a:rPr lang="zh-CN" altLang="en-US" sz="2000" kern="0" dirty="0">
                <a:latin typeface="+mn-ea"/>
              </a:rPr>
              <a:t>的重要信息源之一。</a:t>
            </a:r>
          </a:p>
        </p:txBody>
      </p:sp>
      <p:sp>
        <p:nvSpPr>
          <p:cNvPr id="6" name="标题 1"/>
          <p:cNvSpPr txBox="1">
            <a:spLocks/>
          </p:cNvSpPr>
          <p:nvPr/>
        </p:nvSpPr>
        <p:spPr bwMode="auto">
          <a:xfrm>
            <a:off x="241300" y="113212"/>
            <a:ext cx="8626475" cy="6429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mj-cs"/>
              </a:defRPr>
            </a:lvl1pPr>
            <a:lvl2pPr algn="l" rtl="0" eaLnBrk="0" fontAlgn="base" hangingPunct="0">
              <a:spcBef>
                <a:spcPct val="0"/>
              </a:spcBef>
              <a:spcAft>
                <a:spcPct val="0"/>
              </a:spcAft>
              <a:defRPr sz="3600" b="1">
                <a:solidFill>
                  <a:srgbClr val="FFCC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sz="3600" b="1">
                <a:solidFill>
                  <a:srgbClr val="FFCC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sz="3600" b="1">
                <a:solidFill>
                  <a:srgbClr val="FFCC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sz="3600" b="1">
                <a:solidFill>
                  <a:srgbClr val="FFCC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6pPr>
            <a:lvl7pPr marL="9144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7pPr>
            <a:lvl8pPr marL="13716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8pPr>
            <a:lvl9pPr marL="1828800" algn="l" rtl="0" fontAlgn="base">
              <a:spcBef>
                <a:spcPct val="0"/>
              </a:spcBef>
              <a:spcAft>
                <a:spcPct val="0"/>
              </a:spcAft>
              <a:defRPr sz="4000" b="1">
                <a:solidFill>
                  <a:srgbClr val="FFFF00"/>
                </a:solidFill>
                <a:effectLst>
                  <a:outerShdw blurRad="38100" dist="38100" dir="2700000" algn="tl">
                    <a:srgbClr val="C0C0C0"/>
                  </a:outerShdw>
                </a:effectLst>
                <a:latin typeface="Arial" charset="0"/>
                <a:ea typeface="黑体" pitchFamily="2" charset="-122"/>
              </a:defRPr>
            </a:lvl9pPr>
          </a:lstStyle>
          <a:p>
            <a:endParaRPr lang="zh-CN" altLang="en-US" kern="0" dirty="0"/>
          </a:p>
        </p:txBody>
      </p:sp>
      <p:pic>
        <p:nvPicPr>
          <p:cNvPr id="8" name="图片 7"/>
          <p:cNvPicPr>
            <a:picLocks noChangeAspect="1"/>
          </p:cNvPicPr>
          <p:nvPr/>
        </p:nvPicPr>
        <p:blipFill>
          <a:blip r:embed="rId5" cstate="email">
            <a:extLst>
              <a:ext uri="{28A0092B-C50C-407E-A947-70E740481C1C}">
                <a14:useLocalDpi xmlns="" xmlns:a14="http://schemas.microsoft.com/office/drawing/2010/main"/>
              </a:ext>
            </a:extLst>
          </a:blip>
          <a:stretch>
            <a:fillRect/>
          </a:stretch>
        </p:blipFill>
        <p:spPr>
          <a:xfrm>
            <a:off x="5292080" y="4595475"/>
            <a:ext cx="1803809" cy="1576388"/>
          </a:xfrm>
          <a:prstGeom prst="rect">
            <a:avLst/>
          </a:prstGeom>
        </p:spPr>
      </p:pic>
      <p:sp>
        <p:nvSpPr>
          <p:cNvPr id="9" name="矩形 8"/>
          <p:cNvSpPr/>
          <p:nvPr/>
        </p:nvSpPr>
        <p:spPr bwMode="auto">
          <a:xfrm>
            <a:off x="6193983" y="4108783"/>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事件检测</a:t>
            </a:r>
            <a:endParaRPr lang="en-US" altLang="zh-CN" sz="1800" b="1" dirty="0" smtClean="0">
              <a:solidFill>
                <a:srgbClr val="FF0000"/>
              </a:solidFill>
            </a:endParaRPr>
          </a:p>
        </p:txBody>
      </p:sp>
      <p:sp>
        <p:nvSpPr>
          <p:cNvPr id="10" name="矩形 9"/>
          <p:cNvSpPr/>
          <p:nvPr/>
        </p:nvSpPr>
        <p:spPr bwMode="auto">
          <a:xfrm>
            <a:off x="6193984" y="5743002"/>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事件演化</a:t>
            </a:r>
            <a:endParaRPr lang="en-US" altLang="zh-CN" sz="1800" b="1" dirty="0" smtClean="0">
              <a:solidFill>
                <a:srgbClr val="FF0000"/>
              </a:solidFill>
            </a:endParaRPr>
          </a:p>
        </p:txBody>
      </p:sp>
      <p:pic>
        <p:nvPicPr>
          <p:cNvPr id="11" name="图片 10"/>
          <p:cNvPicPr>
            <a:picLocks noChangeAspect="1"/>
          </p:cNvPicPr>
          <p:nvPr/>
        </p:nvPicPr>
        <p:blipFill>
          <a:blip r:embed="rId6" cstate="email">
            <a:extLst>
              <a:ext uri="{28A0092B-C50C-407E-A947-70E740481C1C}">
                <a14:useLocalDpi xmlns="" xmlns:a14="http://schemas.microsoft.com/office/drawing/2010/main"/>
              </a:ext>
            </a:extLst>
          </a:blip>
          <a:stretch>
            <a:fillRect/>
          </a:stretch>
        </p:blipFill>
        <p:spPr>
          <a:xfrm>
            <a:off x="7198621" y="4581128"/>
            <a:ext cx="1898807" cy="1559644"/>
          </a:xfrm>
          <a:prstGeom prst="rect">
            <a:avLst/>
          </a:prstGeom>
        </p:spPr>
      </p:pic>
      <p:sp>
        <p:nvSpPr>
          <p:cNvPr id="2" name="标题 1"/>
          <p:cNvSpPr>
            <a:spLocks noGrp="1"/>
          </p:cNvSpPr>
          <p:nvPr>
            <p:ph type="title"/>
          </p:nvPr>
        </p:nvSpPr>
        <p:spPr>
          <a:xfrm>
            <a:off x="2264410" y="323849"/>
            <a:ext cx="7027508" cy="473075"/>
          </a:xfrm>
        </p:spPr>
        <p:txBody>
          <a:bodyPr>
            <a:normAutofit fontScale="90000"/>
          </a:bodyPr>
          <a:lstStyle/>
          <a:p>
            <a:r>
              <a:rPr lang="zh-CN" altLang="en-US" kern="0" dirty="0">
                <a:solidFill>
                  <a:srgbClr val="FF0000"/>
                </a:solidFill>
              </a:rPr>
              <a:t>脑</a:t>
            </a:r>
            <a:r>
              <a:rPr lang="zh-CN" altLang="en-US" kern="0" dirty="0" smtClean="0">
                <a:solidFill>
                  <a:srgbClr val="FF0000"/>
                </a:solidFill>
              </a:rPr>
              <a:t>机应用</a:t>
            </a:r>
            <a:r>
              <a:rPr lang="zh-CN" altLang="en-US" kern="0" dirty="0" smtClean="0"/>
              <a:t>：</a:t>
            </a:r>
            <a:r>
              <a:rPr lang="zh-CN" altLang="en-US" kern="0" dirty="0" smtClean="0">
                <a:solidFill>
                  <a:schemeClr val="tx2"/>
                </a:solidFill>
              </a:rPr>
              <a:t>社会脑</a:t>
            </a:r>
            <a:r>
              <a:rPr lang="en-US" altLang="zh-CN" kern="0" dirty="0" smtClean="0">
                <a:solidFill>
                  <a:schemeClr val="tx2"/>
                </a:solidFill>
              </a:rPr>
              <a:t>-</a:t>
            </a:r>
            <a:r>
              <a:rPr lang="zh-CN" altLang="en-US" kern="0" dirty="0" smtClean="0">
                <a:solidFill>
                  <a:schemeClr val="tx2"/>
                </a:solidFill>
              </a:rPr>
              <a:t>突发事件检测平台</a:t>
            </a:r>
            <a:endParaRPr lang="zh-CN" altLang="en-US" dirty="0">
              <a:solidFill>
                <a:schemeClr val="tx2"/>
              </a:solidFill>
            </a:endParaRPr>
          </a:p>
        </p:txBody>
      </p:sp>
      <p:sp>
        <p:nvSpPr>
          <p:cNvPr id="12" name="圆角矩形 11"/>
          <p:cNvSpPr/>
          <p:nvPr/>
        </p:nvSpPr>
        <p:spPr>
          <a:xfrm>
            <a:off x="0" y="6182742"/>
            <a:ext cx="9097428" cy="684212"/>
          </a:xfrm>
          <a:prstGeom prst="round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20000"/>
              </a:spcBef>
              <a:defRPr/>
            </a:pPr>
            <a:r>
              <a:rPr lang="zh-CN" altLang="en-US" sz="2000" b="1" dirty="0">
                <a:solidFill>
                  <a:schemeClr val="tx1"/>
                </a:solidFill>
                <a:latin typeface="黑体" pitchFamily="49" charset="-122"/>
                <a:ea typeface="黑体" pitchFamily="49" charset="-122"/>
              </a:rPr>
              <a:t>研究工作：</a:t>
            </a:r>
            <a:r>
              <a:rPr lang="zh-CN" altLang="en-US" sz="1800" dirty="0">
                <a:solidFill>
                  <a:srgbClr val="000000"/>
                </a:solidFill>
                <a:latin typeface="黑体" panose="02010609060101010101" pitchFamily="49" charset="-122"/>
                <a:ea typeface="黑体" panose="02010609060101010101" pitchFamily="49" charset="-122"/>
              </a:rPr>
              <a:t>异质大数据获取、建模与深度分析，异构大数据存储与多模态计算，复杂系统敏捷定制，事件分析与预测。</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14" name="文本框 13"/>
          <p:cNvSpPr txBox="1"/>
          <p:nvPr/>
        </p:nvSpPr>
        <p:spPr>
          <a:xfrm>
            <a:off x="-1" y="12396"/>
            <a:ext cx="226441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数据工程与脑机应用</a:t>
            </a:r>
            <a:endParaRPr lang="zh-CN" altLang="en-US" b="1" dirty="0">
              <a:solidFill>
                <a:schemeClr val="bg1"/>
              </a:solidFill>
            </a:endParaRPr>
          </a:p>
        </p:txBody>
      </p:sp>
      <p:sp>
        <p:nvSpPr>
          <p:cNvPr id="16" name="矩形 15"/>
          <p:cNvSpPr/>
          <p:nvPr/>
        </p:nvSpPr>
        <p:spPr bwMode="auto">
          <a:xfrm>
            <a:off x="1134866" y="4229596"/>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a:t>
            </a:r>
            <a:r>
              <a:rPr lang="zh-CN" altLang="en-US" b="1" dirty="0">
                <a:solidFill>
                  <a:srgbClr val="FF0000"/>
                </a:solidFill>
              </a:rPr>
              <a:t>预警</a:t>
            </a:r>
            <a:endParaRPr lang="en-US" altLang="zh-CN" sz="1800" b="1" dirty="0" smtClean="0">
              <a:solidFill>
                <a:srgbClr val="FF0000"/>
              </a:solidFill>
            </a:endParaRPr>
          </a:p>
        </p:txBody>
      </p:sp>
    </p:spTree>
    <p:extLst>
      <p:ext uri="{BB962C8B-B14F-4D97-AF65-F5344CB8AC3E}">
        <p14:creationId xmlns="" xmlns:p14="http://schemas.microsoft.com/office/powerpoint/2010/main" val="622155910"/>
      </p:ext>
    </p:extLst>
  </p:cSld>
  <p:clrMapOvr>
    <a:masterClrMapping/>
  </p:clrMapOvr>
  <mc:AlternateContent xmlns:mc="http://schemas.openxmlformats.org/markup-compatibility/2006">
    <mc:Choice xmlns="" xmlns:p14="http://schemas.microsoft.com/office/powerpoint/2010/main" Requires="p14">
      <p:transition spd="slow" p14:dur="2000" advTm="131"/>
    </mc:Choice>
    <mc:Fallback>
      <p:transition spd="slow" advTm="131"/>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kern="0" dirty="0" smtClean="0">
                <a:solidFill>
                  <a:srgbClr val="FF0000"/>
                </a:solidFill>
                <a:sym typeface="微软雅黑" pitchFamily="34" charset="-122"/>
              </a:rPr>
              <a:t>脑机应用</a:t>
            </a:r>
            <a:r>
              <a:rPr lang="en-US" altLang="zh-CN" sz="3200" kern="0" dirty="0" smtClean="0">
                <a:solidFill>
                  <a:schemeClr val="tx2"/>
                </a:solidFill>
                <a:sym typeface="微软雅黑" pitchFamily="34" charset="-122"/>
              </a:rPr>
              <a:t>:</a:t>
            </a:r>
            <a:r>
              <a:rPr lang="zh-CN" altLang="en-US" sz="3200" kern="0" dirty="0" smtClean="0">
                <a:solidFill>
                  <a:schemeClr val="tx2"/>
                </a:solidFill>
                <a:sym typeface="微软雅黑" pitchFamily="34" charset="-122"/>
              </a:rPr>
              <a:t>社会脑</a:t>
            </a:r>
            <a:r>
              <a:rPr lang="en-US" altLang="zh-CN" sz="3200" kern="0" dirty="0" smtClean="0">
                <a:solidFill>
                  <a:schemeClr val="tx2"/>
                </a:solidFill>
                <a:sym typeface="微软雅黑" pitchFamily="34" charset="-122"/>
              </a:rPr>
              <a:t>-</a:t>
            </a:r>
            <a:r>
              <a:rPr sz="3200" kern="0" dirty="0" smtClean="0">
                <a:solidFill>
                  <a:schemeClr val="tx2"/>
                </a:solidFill>
                <a:sym typeface="微软雅黑" pitchFamily="34" charset="-122"/>
              </a:rPr>
              <a:t>社会计算学应用研究</a:t>
            </a:r>
            <a:endParaRPr sz="3200" kern="0" dirty="0">
              <a:solidFill>
                <a:schemeClr val="tx2"/>
              </a:solidFill>
            </a:endParaRPr>
          </a:p>
        </p:txBody>
      </p:sp>
      <p:sp>
        <p:nvSpPr>
          <p:cNvPr id="6" name="文本框 44"/>
          <p:cNvSpPr txBox="1"/>
          <p:nvPr/>
        </p:nvSpPr>
        <p:spPr>
          <a:xfrm>
            <a:off x="0" y="3805518"/>
            <a:ext cx="8502827" cy="861774"/>
          </a:xfrm>
          <a:prstGeom prst="rect">
            <a:avLst/>
          </a:prstGeom>
          <a:noFill/>
        </p:spPr>
        <p:txBody>
          <a:bodyPr wrap="square" rtlCol="0">
            <a:spAutoFit/>
          </a:bodyPr>
          <a:lstStyle/>
          <a:p>
            <a:pPr algn="just">
              <a:spcAft>
                <a:spcPts val="1200"/>
              </a:spcAft>
            </a:pPr>
            <a:r>
              <a:rPr kumimoji="1" lang="zh-CN" altLang="en-US" sz="2000" b="1" dirty="0" smtClean="0">
                <a:solidFill>
                  <a:srgbClr val="FF0000"/>
                </a:solidFill>
                <a:latin typeface="+mn-ea"/>
                <a:cs typeface="微软雅黑"/>
              </a:rPr>
              <a:t>服务</a:t>
            </a:r>
            <a:r>
              <a:rPr kumimoji="1" lang="de-DE"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安全部</a:t>
            </a:r>
            <a:r>
              <a:rPr kumimoji="1" lang="en-US"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与</a:t>
            </a:r>
            <a:r>
              <a:rPr kumimoji="1" lang="de-DE"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中组部</a:t>
            </a:r>
            <a:r>
              <a:rPr kumimoji="1" lang="en-US" altLang="zh-CN" sz="2000" b="1" dirty="0" smtClean="0">
                <a:solidFill>
                  <a:srgbClr val="FF0000"/>
                </a:solidFill>
                <a:latin typeface="+mn-ea"/>
                <a:cs typeface="Palatino Linotype"/>
              </a:rPr>
              <a:t>”</a:t>
            </a:r>
            <a:endParaRPr kumimoji="1" lang="en-US" altLang="zh-CN" sz="2000" b="1" dirty="0" smtClean="0">
              <a:solidFill>
                <a:srgbClr val="FF0000"/>
              </a:solidFill>
              <a:latin typeface="+mn-ea"/>
              <a:cs typeface="微软雅黑"/>
            </a:endParaRPr>
          </a:p>
          <a:p>
            <a:pPr marL="457200" indent="-457200" algn="just">
              <a:spcAft>
                <a:spcPts val="1200"/>
              </a:spcAft>
              <a:buFont typeface="Arial"/>
              <a:buChar char="•"/>
            </a:pPr>
            <a:r>
              <a:rPr kumimoji="1" lang="zh-CN" altLang="en-US" sz="2000" b="1" dirty="0" smtClean="0">
                <a:solidFill>
                  <a:schemeClr val="accent1">
                    <a:lumMod val="50000"/>
                  </a:schemeClr>
                </a:solidFill>
                <a:latin typeface="黑体" pitchFamily="2" charset="-122"/>
                <a:ea typeface="黑体" pitchFamily="2" charset="-122"/>
                <a:cs typeface="楷体"/>
              </a:rPr>
              <a:t>大数据预测台湾选举得票率</a:t>
            </a:r>
            <a:r>
              <a:rPr kumimoji="1" lang="en-US" altLang="zh-CN" sz="2000" b="1" dirty="0">
                <a:solidFill>
                  <a:schemeClr val="accent1">
                    <a:lumMod val="50000"/>
                  </a:schemeClr>
                </a:solidFill>
                <a:latin typeface="黑体" pitchFamily="2" charset="-122"/>
                <a:ea typeface="黑体" pitchFamily="2" charset="-122"/>
                <a:cs typeface="楷体"/>
              </a:rPr>
              <a:t>,</a:t>
            </a:r>
            <a:r>
              <a:rPr kumimoji="1" lang="zh-CN" altLang="en-US" sz="2000" b="1" dirty="0" smtClean="0">
                <a:solidFill>
                  <a:srgbClr val="FF0000"/>
                </a:solidFill>
                <a:latin typeface="黑体" pitchFamily="2" charset="-122"/>
                <a:ea typeface="黑体" pitchFamily="2" charset="-122"/>
                <a:cs typeface="楷体"/>
              </a:rPr>
              <a:t>误差</a:t>
            </a:r>
            <a:r>
              <a:rPr kumimoji="1" lang="en-US" altLang="zh-CN" sz="2000" b="1" dirty="0" smtClean="0">
                <a:solidFill>
                  <a:srgbClr val="FF0000"/>
                </a:solidFill>
                <a:latin typeface="黑体" pitchFamily="2" charset="-122"/>
                <a:ea typeface="黑体" pitchFamily="2" charset="-122"/>
                <a:cs typeface="楷体"/>
              </a:rPr>
              <a:t>&lt;3%</a:t>
            </a:r>
            <a:r>
              <a:rPr kumimoji="1" lang="zh-CN" altLang="en-US" sz="2000" b="1" dirty="0" smtClean="0">
                <a:solidFill>
                  <a:schemeClr val="accent1">
                    <a:lumMod val="50000"/>
                  </a:schemeClr>
                </a:solidFill>
                <a:latin typeface="黑体" pitchFamily="2" charset="-122"/>
                <a:ea typeface="黑体" pitchFamily="2" charset="-122"/>
                <a:cs typeface="楷体"/>
              </a:rPr>
              <a:t>，</a:t>
            </a:r>
            <a:endParaRPr kumimoji="1" lang="en-US" altLang="zh-CN" sz="2000" b="1" dirty="0" smtClean="0">
              <a:solidFill>
                <a:schemeClr val="accent1">
                  <a:lumMod val="50000"/>
                </a:schemeClr>
              </a:solidFill>
              <a:latin typeface="黑体" pitchFamily="2" charset="-122"/>
              <a:ea typeface="黑体" pitchFamily="2" charset="-122"/>
              <a:cs typeface="楷体"/>
            </a:endParaRPr>
          </a:p>
        </p:txBody>
      </p:sp>
      <p:sp>
        <p:nvSpPr>
          <p:cNvPr id="20" name="矩形 19"/>
          <p:cNvSpPr/>
          <p:nvPr/>
        </p:nvSpPr>
        <p:spPr>
          <a:xfrm>
            <a:off x="34770" y="5198219"/>
            <a:ext cx="8929718" cy="400110"/>
          </a:xfrm>
          <a:prstGeom prst="rect">
            <a:avLst/>
          </a:prstGeom>
        </p:spPr>
        <p:txBody>
          <a:bodyPr wrap="square">
            <a:spAutoFit/>
          </a:bodyPr>
          <a:lstStyle/>
          <a:p>
            <a:pPr marL="0" lvl="1"/>
            <a:r>
              <a:rPr lang="zh-CN" altLang="en-US" sz="2000" b="1" dirty="0" smtClean="0">
                <a:solidFill>
                  <a:srgbClr val="FF0000"/>
                </a:solidFill>
                <a:latin typeface="黑体" pitchFamily="49" charset="-122"/>
                <a:ea typeface="黑体" pitchFamily="49" charset="-122"/>
              </a:rPr>
              <a:t>复杂网络时空传播理论（应用于突发事件、情绪传播、金融风险、传播范围）</a:t>
            </a:r>
            <a:endParaRPr lang="zh-CN" altLang="en-US" sz="2000" dirty="0">
              <a:solidFill>
                <a:srgbClr val="FF0000"/>
              </a:solidFill>
              <a:latin typeface="黑体" pitchFamily="49" charset="-122"/>
              <a:ea typeface="黑体" pitchFamily="49" charset="-122"/>
            </a:endParaRPr>
          </a:p>
        </p:txBody>
      </p:sp>
      <p:sp>
        <p:nvSpPr>
          <p:cNvPr id="21" name="圆角矩形 20"/>
          <p:cNvSpPr/>
          <p:nvPr/>
        </p:nvSpPr>
        <p:spPr>
          <a:xfrm>
            <a:off x="34770" y="5585732"/>
            <a:ext cx="8502827" cy="830239"/>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200" indent="-457200" algn="just" fontAlgn="auto">
              <a:spcBef>
                <a:spcPts val="0"/>
              </a:spcBef>
              <a:spcAft>
                <a:spcPts val="1200"/>
              </a:spcAft>
              <a:buFont typeface="Arial"/>
              <a:buChar char="•"/>
            </a:pPr>
            <a:r>
              <a:rPr kumimoji="1" lang="zh-CN" altLang="en-US" sz="2000" b="1" dirty="0" smtClean="0">
                <a:solidFill>
                  <a:schemeClr val="accent1">
                    <a:lumMod val="50000"/>
                  </a:schemeClr>
                </a:solidFill>
                <a:latin typeface="黑体" pitchFamily="2" charset="-122"/>
                <a:ea typeface="黑体" pitchFamily="2" charset="-122"/>
                <a:cs typeface="楷体"/>
              </a:rPr>
              <a:t>相关论文发表在</a:t>
            </a:r>
            <a:r>
              <a:rPr kumimoji="1" lang="en-US" altLang="zh-CN" sz="2000" b="1" dirty="0" smtClean="0">
                <a:solidFill>
                  <a:schemeClr val="accent1">
                    <a:lumMod val="50000"/>
                  </a:schemeClr>
                </a:solidFill>
                <a:latin typeface="黑体" pitchFamily="2" charset="-122"/>
                <a:ea typeface="黑体" pitchFamily="2" charset="-122"/>
                <a:cs typeface="楷体"/>
              </a:rPr>
              <a:t>Nature Communications</a:t>
            </a:r>
            <a:r>
              <a:rPr kumimoji="1" lang="zh-CN" altLang="en-US" sz="2000" b="1" dirty="0" smtClean="0">
                <a:solidFill>
                  <a:schemeClr val="accent1">
                    <a:lumMod val="50000"/>
                  </a:schemeClr>
                </a:solidFill>
                <a:latin typeface="黑体" pitchFamily="2" charset="-122"/>
                <a:ea typeface="黑体" pitchFamily="2" charset="-122"/>
                <a:cs typeface="楷体"/>
              </a:rPr>
              <a:t>（综合期类期刊中仅次于</a:t>
            </a:r>
            <a:r>
              <a:rPr kumimoji="1" lang="en-US" altLang="zh-CN" sz="2000" b="1" dirty="0" smtClean="0">
                <a:solidFill>
                  <a:schemeClr val="accent1">
                    <a:lumMod val="50000"/>
                  </a:schemeClr>
                </a:solidFill>
                <a:latin typeface="黑体" pitchFamily="2" charset="-122"/>
                <a:ea typeface="黑体" pitchFamily="2" charset="-122"/>
                <a:cs typeface="楷体"/>
              </a:rPr>
              <a:t>Nature</a:t>
            </a:r>
            <a:r>
              <a:rPr kumimoji="1" lang="zh-CN" altLang="en-US" sz="2000" b="1" dirty="0" smtClean="0">
                <a:solidFill>
                  <a:schemeClr val="accent1">
                    <a:lumMod val="50000"/>
                  </a:schemeClr>
                </a:solidFill>
                <a:latin typeface="黑体" pitchFamily="2" charset="-122"/>
                <a:ea typeface="黑体" pitchFamily="2" charset="-122"/>
                <a:cs typeface="楷体"/>
              </a:rPr>
              <a:t>和</a:t>
            </a:r>
            <a:r>
              <a:rPr kumimoji="1" lang="en-US" altLang="zh-CN" sz="2000" b="1" dirty="0" smtClean="0">
                <a:solidFill>
                  <a:schemeClr val="accent1">
                    <a:lumMod val="50000"/>
                  </a:schemeClr>
                </a:solidFill>
                <a:latin typeface="黑体" pitchFamily="2" charset="-122"/>
                <a:ea typeface="黑体" pitchFamily="2" charset="-122"/>
                <a:cs typeface="楷体"/>
              </a:rPr>
              <a:t>Science</a:t>
            </a:r>
            <a:r>
              <a:rPr kumimoji="1" lang="zh-CN" altLang="en-US" sz="2000" b="1" dirty="0" smtClean="0">
                <a:solidFill>
                  <a:schemeClr val="accent1">
                    <a:lumMod val="50000"/>
                  </a:schemeClr>
                </a:solidFill>
                <a:latin typeface="黑体" pitchFamily="2" charset="-122"/>
                <a:ea typeface="黑体" pitchFamily="2" charset="-122"/>
                <a:cs typeface="楷体"/>
              </a:rPr>
              <a:t>）</a:t>
            </a:r>
            <a:endParaRPr kumimoji="1" lang="zh-CN" altLang="en-US" sz="2000" b="1" dirty="0">
              <a:solidFill>
                <a:schemeClr val="accent1">
                  <a:lumMod val="50000"/>
                </a:schemeClr>
              </a:solidFill>
              <a:latin typeface="黑体" pitchFamily="2" charset="-122"/>
              <a:ea typeface="黑体" pitchFamily="2" charset="-122"/>
              <a:cs typeface="楷体"/>
            </a:endParaRPr>
          </a:p>
        </p:txBody>
      </p:sp>
      <p:grpSp>
        <p:nvGrpSpPr>
          <p:cNvPr id="25" name="组合 24"/>
          <p:cNvGrpSpPr/>
          <p:nvPr/>
        </p:nvGrpSpPr>
        <p:grpSpPr>
          <a:xfrm>
            <a:off x="-32" y="928674"/>
            <a:ext cx="8964520" cy="3273523"/>
            <a:chOff x="-32" y="928674"/>
            <a:chExt cx="8964520" cy="3273523"/>
          </a:xfrm>
        </p:grpSpPr>
        <p:sp>
          <p:nvSpPr>
            <p:cNvPr id="22" name="内容占位符 2"/>
            <p:cNvSpPr txBox="1">
              <a:spLocks/>
            </p:cNvSpPr>
            <p:nvPr/>
          </p:nvSpPr>
          <p:spPr>
            <a:xfrm>
              <a:off x="-32" y="928674"/>
              <a:ext cx="6084200" cy="3273523"/>
            </a:xfrm>
            <a:prstGeom prst="rect">
              <a:avLst/>
            </a:prstGeom>
          </p:spPr>
          <p:txBody>
            <a:bodyPr>
              <a:noAutofit/>
            </a:bodyPr>
            <a:lstStyle/>
            <a:p>
              <a:pPr marR="0" lvl="0" algn="l" defTabSz="914400" rtl="0" eaLnBrk="0" fontAlgn="base" latinLnBrk="0" hangingPunct="0">
                <a:lnSpc>
                  <a:spcPct val="100000"/>
                </a:lnSpc>
                <a:spcBef>
                  <a:spcPct val="20000"/>
                </a:spcBef>
                <a:spcAft>
                  <a:spcPct val="0"/>
                </a:spcAft>
                <a:buClrTx/>
                <a:buSzTx/>
                <a:tabLst/>
                <a:defRPr/>
              </a:pPr>
              <a:r>
                <a:rPr kumimoji="1" lang="zh-CN" altLang="en-US" sz="2400" b="1" kern="0" dirty="0" smtClean="0">
                  <a:solidFill>
                    <a:srgbClr val="FF0000"/>
                  </a:solidFill>
                  <a:latin typeface="黑体" pitchFamily="49" charset="-122"/>
                  <a:ea typeface="黑体" pitchFamily="49" charset="-122"/>
                  <a:sym typeface="Calibri" pitchFamily="34" charset="0"/>
                </a:rPr>
                <a:t>研究成果</a:t>
              </a:r>
              <a:endParaRPr kumimoji="1" lang="en-US" altLang="zh-CN" sz="2400" b="1" kern="0" dirty="0">
                <a:solidFill>
                  <a:srgbClr val="FF0000"/>
                </a:solidFill>
                <a:latin typeface="黑体" pitchFamily="49" charset="-122"/>
                <a:ea typeface="黑体" pitchFamily="49" charset="-122"/>
                <a:sym typeface="Calibri" pitchFamily="34" charset="0"/>
              </a:endParaRPr>
            </a:p>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已在经济学、复杂数据分析、数据挖掘、情绪计算</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传播、人因工程、行为</a:t>
              </a:r>
              <a:r>
                <a:rPr kumimoji="1" lang="zh-CN" altLang="en-US" kern="0" dirty="0" smtClean="0">
                  <a:solidFill>
                    <a:schemeClr val="accent1">
                      <a:lumMod val="50000"/>
                    </a:schemeClr>
                  </a:solidFill>
                  <a:latin typeface="黑体" pitchFamily="49" charset="-122"/>
                  <a:ea typeface="黑体" pitchFamily="49" charset="-122"/>
                  <a:sym typeface="Calibri" pitchFamily="34" charset="0"/>
                </a:rPr>
                <a:t>决策</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等方面有基础工作</a:t>
              </a:r>
              <a:endPar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已在</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Nature</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Communications,</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Scientific</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Reports</a:t>
              </a:r>
              <a:r>
                <a:rPr kumimoji="1" lang="en-US" altLang="zh-CN" kern="0" noProof="0" dirty="0" smtClean="0">
                  <a:solidFill>
                    <a:schemeClr val="accent1">
                      <a:lumMod val="50000"/>
                    </a:schemeClr>
                  </a:solidFill>
                  <a:latin typeface="黑体" pitchFamily="49" charset="-122"/>
                  <a:ea typeface="黑体" pitchFamily="49" charset="-122"/>
                  <a:sym typeface="Calibri" pitchFamily="34" charset="0"/>
                </a:rPr>
                <a:t>, Management Science, Human Factors, Ergonomics,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PLOS</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ONE</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等期刊发表高水平</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高被引论文</a:t>
              </a:r>
              <a:endPar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相关工作被国内重要媒体（如央视等）、</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MIT</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Technology</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 </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Review</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和</a:t>
              </a:r>
              <a:r>
                <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BBC</a:t>
              </a:r>
              <a:r>
                <a:rPr kumimoji="1" lang="zh-CN" altLang="en-US"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报道</a:t>
              </a:r>
              <a:endParaRPr kumimoji="1" lang="en-US" altLang="zh-CN"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p:txBody>
        </p:sp>
        <p:pic>
          <p:nvPicPr>
            <p:cNvPr id="23" name="图片 22" descr="HeatmapK.jpg"/>
            <p:cNvPicPr/>
            <p:nvPr/>
          </p:nvPicPr>
          <p:blipFill>
            <a:blip r:embed="rId2" cstate="print"/>
            <a:srcRect/>
            <a:stretch>
              <a:fillRect/>
            </a:stretch>
          </p:blipFill>
          <p:spPr bwMode="auto">
            <a:xfrm>
              <a:off x="6804248" y="1511946"/>
              <a:ext cx="2160240" cy="1944216"/>
            </a:xfrm>
            <a:prstGeom prst="rect">
              <a:avLst/>
            </a:prstGeom>
            <a:noFill/>
            <a:ln w="9525">
              <a:noFill/>
              <a:miter lim="800000"/>
              <a:headEnd/>
              <a:tailEnd/>
            </a:ln>
          </p:spPr>
        </p:pic>
      </p:grpSp>
      <p:sp>
        <p:nvSpPr>
          <p:cNvPr id="11" name="文本框 10"/>
          <p:cNvSpPr txBox="1"/>
          <p:nvPr/>
        </p:nvSpPr>
        <p:spPr>
          <a:xfrm>
            <a:off x="-1" y="12396"/>
            <a:ext cx="226441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数据工程与脑机应用</a:t>
            </a:r>
            <a:endParaRPr lang="zh-CN" altLang="en-US" b="1" dirty="0">
              <a:solidFill>
                <a:schemeClr val="bg1"/>
              </a:solidFill>
            </a:endParaRPr>
          </a:p>
        </p:txBody>
      </p:sp>
      <p:pic>
        <p:nvPicPr>
          <p:cNvPr id="14" name="Picture 2" descr="http://image93.360doc.com/DownloadImg/2016/01/1622/64589480_1.png"/>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7258" t="32761" r="29319" b="36951"/>
          <a:stretch/>
        </p:blipFill>
        <p:spPr bwMode="auto">
          <a:xfrm>
            <a:off x="6417205" y="3306865"/>
            <a:ext cx="2663964" cy="1947605"/>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2"/>
          <p:cNvSpPr txBox="1"/>
          <p:nvPr/>
        </p:nvSpPr>
        <p:spPr>
          <a:xfrm>
            <a:off x="7951680" y="4431990"/>
            <a:ext cx="1120820" cy="276999"/>
          </a:xfrm>
          <a:prstGeom prst="rect">
            <a:avLst/>
          </a:prstGeom>
          <a:noFill/>
        </p:spPr>
        <p:txBody>
          <a:bodyPr wrap="none" rtlCol="0">
            <a:spAutoFit/>
          </a:bodyPr>
          <a:lstStyle/>
          <a:p>
            <a:r>
              <a:rPr lang="zh-CN" altLang="en-US" sz="1200" b="1" dirty="0" smtClean="0">
                <a:solidFill>
                  <a:srgbClr val="FF0000"/>
                </a:solidFill>
                <a:latin typeface="微软雅黑" pitchFamily="34" charset="-122"/>
                <a:ea typeface="微软雅黑" pitchFamily="34" charset="-122"/>
              </a:rPr>
              <a:t>真实投票结果</a:t>
            </a:r>
            <a:endParaRPr lang="zh-CN" altLang="en-US" sz="1200" b="1" dirty="0">
              <a:solidFill>
                <a:srgbClr val="FF0000"/>
              </a:solidFill>
              <a:latin typeface="微软雅黑" pitchFamily="34" charset="-122"/>
              <a:ea typeface="微软雅黑" pitchFamily="34" charset="-122"/>
            </a:endParaRPr>
          </a:p>
        </p:txBody>
      </p:sp>
      <p:sp>
        <p:nvSpPr>
          <p:cNvPr id="16" name="TextBox 12"/>
          <p:cNvSpPr txBox="1"/>
          <p:nvPr/>
        </p:nvSpPr>
        <p:spPr>
          <a:xfrm>
            <a:off x="5758461" y="3378194"/>
            <a:ext cx="556563" cy="307777"/>
          </a:xfrm>
          <a:prstGeom prst="rect">
            <a:avLst/>
          </a:prstGeom>
          <a:noFill/>
        </p:spPr>
        <p:txBody>
          <a:bodyPr wrap="none" rtlCol="0">
            <a:spAutoFit/>
          </a:bodyPr>
          <a:lstStyle/>
          <a:p>
            <a:r>
              <a:rPr lang="en-US" altLang="zh-CN" sz="1400" b="1" dirty="0" smtClean="0">
                <a:solidFill>
                  <a:srgbClr val="FF0000"/>
                </a:solidFill>
                <a:latin typeface="微软雅黑" pitchFamily="34" charset="-122"/>
                <a:ea typeface="微软雅黑" pitchFamily="34" charset="-122"/>
              </a:rPr>
              <a:t>59%</a:t>
            </a:r>
            <a:endParaRPr lang="zh-CN" altLang="en-US" sz="1400" b="1" dirty="0">
              <a:solidFill>
                <a:srgbClr val="FF0000"/>
              </a:solidFill>
              <a:latin typeface="微软雅黑" pitchFamily="34" charset="-122"/>
              <a:ea typeface="微软雅黑" pitchFamily="34" charset="-122"/>
            </a:endParaRPr>
          </a:p>
        </p:txBody>
      </p:sp>
      <p:sp>
        <p:nvSpPr>
          <p:cNvPr id="17" name="TextBox 12"/>
          <p:cNvSpPr txBox="1"/>
          <p:nvPr/>
        </p:nvSpPr>
        <p:spPr>
          <a:xfrm>
            <a:off x="5793738" y="4106897"/>
            <a:ext cx="556563" cy="307777"/>
          </a:xfrm>
          <a:prstGeom prst="rect">
            <a:avLst/>
          </a:prstGeom>
          <a:noFill/>
        </p:spPr>
        <p:txBody>
          <a:bodyPr wrap="none" rtlCol="0">
            <a:spAutoFit/>
          </a:bodyPr>
          <a:lstStyle/>
          <a:p>
            <a:r>
              <a:rPr lang="en-US" altLang="zh-CN" sz="1400" b="1" dirty="0">
                <a:solidFill>
                  <a:srgbClr val="FF0000"/>
                </a:solidFill>
                <a:latin typeface="微软雅黑" pitchFamily="34" charset="-122"/>
                <a:ea typeface="微软雅黑" pitchFamily="34" charset="-122"/>
              </a:rPr>
              <a:t>2</a:t>
            </a:r>
            <a:r>
              <a:rPr lang="en-US" altLang="zh-CN" sz="1400" b="1" dirty="0" smtClean="0">
                <a:solidFill>
                  <a:srgbClr val="FF0000"/>
                </a:solidFill>
                <a:latin typeface="微软雅黑" pitchFamily="34" charset="-122"/>
                <a:ea typeface="微软雅黑" pitchFamily="34" charset="-122"/>
              </a:rPr>
              <a:t>9%</a:t>
            </a:r>
            <a:endParaRPr lang="zh-CN" altLang="en-US" sz="1400" b="1" dirty="0">
              <a:solidFill>
                <a:srgbClr val="FF0000"/>
              </a:solidFill>
              <a:latin typeface="微软雅黑" pitchFamily="34" charset="-122"/>
              <a:ea typeface="微软雅黑" pitchFamily="34" charset="-122"/>
            </a:endParaRPr>
          </a:p>
        </p:txBody>
      </p:sp>
      <p:sp>
        <p:nvSpPr>
          <p:cNvPr id="18" name="TextBox 12"/>
          <p:cNvSpPr txBox="1"/>
          <p:nvPr/>
        </p:nvSpPr>
        <p:spPr>
          <a:xfrm>
            <a:off x="5770632" y="4883002"/>
            <a:ext cx="556563" cy="307777"/>
          </a:xfrm>
          <a:prstGeom prst="rect">
            <a:avLst/>
          </a:prstGeom>
          <a:noFill/>
        </p:spPr>
        <p:txBody>
          <a:bodyPr wrap="none" rtlCol="0">
            <a:spAutoFit/>
          </a:bodyPr>
          <a:lstStyle/>
          <a:p>
            <a:r>
              <a:rPr lang="en-US" altLang="zh-CN" sz="1400" b="1" dirty="0" smtClean="0">
                <a:solidFill>
                  <a:srgbClr val="FF0000"/>
                </a:solidFill>
                <a:latin typeface="微软雅黑" pitchFamily="34" charset="-122"/>
                <a:ea typeface="微软雅黑" pitchFamily="34" charset="-122"/>
              </a:rPr>
              <a:t>12%</a:t>
            </a:r>
            <a:endParaRPr lang="zh-CN" altLang="en-US" sz="1400" b="1" dirty="0">
              <a:solidFill>
                <a:srgbClr val="FF0000"/>
              </a:solidFill>
              <a:latin typeface="微软雅黑" pitchFamily="34" charset="-122"/>
              <a:ea typeface="微软雅黑" pitchFamily="34" charset="-122"/>
            </a:endParaRPr>
          </a:p>
        </p:txBody>
      </p:sp>
      <p:sp>
        <p:nvSpPr>
          <p:cNvPr id="19" name="TextBox 12"/>
          <p:cNvSpPr txBox="1"/>
          <p:nvPr/>
        </p:nvSpPr>
        <p:spPr>
          <a:xfrm>
            <a:off x="5179346" y="3378194"/>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55%</a:t>
            </a:r>
            <a:endParaRPr lang="zh-CN" altLang="en-US" sz="1400" b="1" dirty="0">
              <a:solidFill>
                <a:srgbClr val="7030A0"/>
              </a:solidFill>
              <a:latin typeface="微软雅黑" pitchFamily="34" charset="-122"/>
              <a:ea typeface="微软雅黑" pitchFamily="34" charset="-122"/>
            </a:endParaRPr>
          </a:p>
        </p:txBody>
      </p:sp>
      <p:sp>
        <p:nvSpPr>
          <p:cNvPr id="26" name="TextBox 12"/>
          <p:cNvSpPr txBox="1"/>
          <p:nvPr/>
        </p:nvSpPr>
        <p:spPr>
          <a:xfrm>
            <a:off x="5185008" y="4130986"/>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31%</a:t>
            </a:r>
            <a:endParaRPr lang="zh-CN" altLang="en-US" sz="1400" b="1" dirty="0">
              <a:solidFill>
                <a:srgbClr val="7030A0"/>
              </a:solidFill>
              <a:latin typeface="微软雅黑" pitchFamily="34" charset="-122"/>
              <a:ea typeface="微软雅黑" pitchFamily="34" charset="-122"/>
            </a:endParaRPr>
          </a:p>
        </p:txBody>
      </p:sp>
      <p:sp>
        <p:nvSpPr>
          <p:cNvPr id="27" name="TextBox 12"/>
          <p:cNvSpPr txBox="1"/>
          <p:nvPr/>
        </p:nvSpPr>
        <p:spPr>
          <a:xfrm>
            <a:off x="5173396" y="4899569"/>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14%</a:t>
            </a:r>
            <a:endParaRPr lang="zh-CN" altLang="en-US" sz="1400" b="1" dirty="0">
              <a:solidFill>
                <a:srgbClr val="7030A0"/>
              </a:solidFill>
              <a:latin typeface="微软雅黑" pitchFamily="34" charset="-122"/>
              <a:ea typeface="微软雅黑" pitchFamily="34" charset="-122"/>
            </a:endParaRPr>
          </a:p>
        </p:txBody>
      </p:sp>
      <p:sp>
        <p:nvSpPr>
          <p:cNvPr id="28" name="矩形 27"/>
          <p:cNvSpPr/>
          <p:nvPr/>
        </p:nvSpPr>
        <p:spPr>
          <a:xfrm>
            <a:off x="5248509" y="3378194"/>
            <a:ext cx="528448" cy="186388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9" name="矩形 28"/>
          <p:cNvSpPr/>
          <p:nvPr/>
        </p:nvSpPr>
        <p:spPr>
          <a:xfrm>
            <a:off x="5806439" y="3377085"/>
            <a:ext cx="504056" cy="18638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矩形 2"/>
          <p:cNvSpPr/>
          <p:nvPr/>
        </p:nvSpPr>
        <p:spPr>
          <a:xfrm>
            <a:off x="6354780" y="808318"/>
            <a:ext cx="2766145" cy="646331"/>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kumimoji="1" lang="zh-CN" altLang="en-US" b="1" dirty="0">
                <a:solidFill>
                  <a:srgbClr val="014C8D">
                    <a:lumMod val="50000"/>
                  </a:srgbClr>
                </a:solidFill>
                <a:latin typeface="黑体" pitchFamily="2" charset="-122"/>
                <a:ea typeface="黑体" pitchFamily="2" charset="-122"/>
                <a:cs typeface="楷体"/>
              </a:rPr>
              <a:t>认知神经、</a:t>
            </a:r>
            <a:r>
              <a:rPr kumimoji="1" lang="zh-CN" altLang="en-US" b="1" dirty="0" smtClean="0">
                <a:solidFill>
                  <a:srgbClr val="014C8D">
                    <a:lumMod val="50000"/>
                  </a:srgbClr>
                </a:solidFill>
                <a:latin typeface="黑体" pitchFamily="2" charset="-122"/>
                <a:ea typeface="黑体" pitchFamily="2" charset="-122"/>
                <a:cs typeface="楷体"/>
              </a:rPr>
              <a:t>生理行为度量</a:t>
            </a:r>
            <a:endParaRPr kumimoji="1" lang="en-US" altLang="zh-CN" b="1" dirty="0" smtClean="0">
              <a:solidFill>
                <a:srgbClr val="014C8D">
                  <a:lumMod val="50000"/>
                </a:srgbClr>
              </a:solidFill>
              <a:latin typeface="黑体" pitchFamily="2" charset="-122"/>
              <a:ea typeface="黑体" pitchFamily="2" charset="-122"/>
              <a:cs typeface="楷体"/>
            </a:endParaRPr>
          </a:p>
          <a:p>
            <a:r>
              <a:rPr kumimoji="1" lang="zh-CN" altLang="en-US" b="1" dirty="0" smtClean="0">
                <a:solidFill>
                  <a:srgbClr val="014C8D">
                    <a:lumMod val="50000"/>
                  </a:srgbClr>
                </a:solidFill>
                <a:latin typeface="黑体" pitchFamily="2" charset="-122"/>
                <a:ea typeface="黑体" pitchFamily="2" charset="-122"/>
                <a:cs typeface="楷体"/>
              </a:rPr>
              <a:t>等数据解释人的</a:t>
            </a:r>
            <a:r>
              <a:rPr kumimoji="1" lang="zh-CN" altLang="en-US" b="1" dirty="0">
                <a:solidFill>
                  <a:srgbClr val="014C8D">
                    <a:lumMod val="50000"/>
                  </a:srgbClr>
                </a:solidFill>
                <a:latin typeface="黑体" pitchFamily="2" charset="-122"/>
                <a:ea typeface="黑体" pitchFamily="2" charset="-122"/>
                <a:cs typeface="楷体"/>
              </a:rPr>
              <a:t>决策过程</a:t>
            </a:r>
            <a:endParaRPr lang="zh-CN" alt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4" descr="C:\Users\zhujh\Desktop\2015科技进步奖_沃天宇.jp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853238" y="4631472"/>
            <a:ext cx="1755645" cy="213165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83970" name="矩形 7"/>
          <p:cNvSpPr>
            <a:spLocks noChangeArrowheads="1"/>
          </p:cNvSpPr>
          <p:nvPr/>
        </p:nvSpPr>
        <p:spPr bwMode="auto">
          <a:xfrm>
            <a:off x="1431925" y="3482975"/>
            <a:ext cx="27114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i="1">
                <a:solidFill>
                  <a:srgbClr val="FF0000"/>
                </a:solidFill>
                <a:latin typeface="Calibri" panose="020F0502020204030204" pitchFamily="34" charset="0"/>
              </a:rPr>
              <a:t>车辆分布</a:t>
            </a:r>
          </a:p>
        </p:txBody>
      </p:sp>
      <p:pic>
        <p:nvPicPr>
          <p:cNvPr id="83974" name="图片 8"/>
          <p:cNvPicPr>
            <a:picLocks noChangeAspect="1"/>
          </p:cNvPicPr>
          <p:nvPr/>
        </p:nvPicPr>
        <p:blipFill>
          <a:blip r:embed="rId4">
            <a:extLst>
              <a:ext uri="{28A0092B-C50C-407E-A947-70E740481C1C}">
                <a14:useLocalDpi xmlns="" xmlns:a14="http://schemas.microsoft.com/office/drawing/2010/main" val="0"/>
              </a:ext>
            </a:extLst>
          </a:blip>
          <a:srcRect l="1143" t="12645" r="1785" b="1971"/>
          <a:stretch>
            <a:fillRect/>
          </a:stretch>
        </p:blipFill>
        <p:spPr bwMode="auto">
          <a:xfrm>
            <a:off x="4922839" y="1301750"/>
            <a:ext cx="3474668" cy="220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5" name="矩形 18"/>
          <p:cNvSpPr>
            <a:spLocks noChangeArrowheads="1"/>
          </p:cNvSpPr>
          <p:nvPr/>
        </p:nvSpPr>
        <p:spPr bwMode="auto">
          <a:xfrm>
            <a:off x="5491163" y="3430588"/>
            <a:ext cx="2724150"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1800" b="1" i="1" dirty="0">
                <a:solidFill>
                  <a:srgbClr val="FF0000"/>
                </a:solidFill>
                <a:latin typeface="Calibri" panose="020F0502020204030204" pitchFamily="34" charset="0"/>
              </a:rPr>
              <a:t>车辆跟踪与驾驶事件挖掘</a:t>
            </a:r>
            <a:endParaRPr lang="en-US" altLang="zh-CN" sz="1800" b="1" i="1" dirty="0">
              <a:solidFill>
                <a:srgbClr val="FF0000"/>
              </a:solidFill>
              <a:latin typeface="Calibri" panose="020F0502020204030204" pitchFamily="34" charset="0"/>
            </a:endParaRPr>
          </a:p>
        </p:txBody>
      </p:sp>
      <p:pic>
        <p:nvPicPr>
          <p:cNvPr id="83976" name="图片 3"/>
          <p:cNvPicPr>
            <a:picLocks noChangeAspect="1"/>
          </p:cNvPicPr>
          <p:nvPr/>
        </p:nvPicPr>
        <p:blipFill>
          <a:blip r:embed="rId5">
            <a:extLst>
              <a:ext uri="{28A0092B-C50C-407E-A947-70E740481C1C}">
                <a14:useLocalDpi xmlns="" xmlns:a14="http://schemas.microsoft.com/office/drawing/2010/main" val="0"/>
              </a:ext>
            </a:extLst>
          </a:blip>
          <a:srcRect l="284" t="16562" r="27699"/>
          <a:stretch>
            <a:fillRect/>
          </a:stretch>
        </p:blipFill>
        <p:spPr bwMode="auto">
          <a:xfrm>
            <a:off x="638175" y="1301750"/>
            <a:ext cx="3546475"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9" name="矩形 2"/>
          <p:cNvSpPr>
            <a:spLocks noChangeArrowheads="1"/>
          </p:cNvSpPr>
          <p:nvPr/>
        </p:nvSpPr>
        <p:spPr bwMode="auto">
          <a:xfrm>
            <a:off x="195263" y="812800"/>
            <a:ext cx="8631236" cy="46166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solidFill>
                  <a:srgbClr val="FF0000"/>
                </a:solidFill>
                <a:latin typeface="黑体" panose="02010609060101010101" pitchFamily="49" charset="-122"/>
                <a:ea typeface="黑体" panose="02010609060101010101" pitchFamily="49" charset="-122"/>
              </a:rPr>
              <a:t>神州租车：</a:t>
            </a:r>
            <a:r>
              <a:rPr lang="en-US" altLang="zh-CN" sz="2400" dirty="0" smtClean="0">
                <a:solidFill>
                  <a:srgbClr val="FF0000"/>
                </a:solidFill>
                <a:latin typeface="黑体" panose="02010609060101010101" pitchFamily="49" charset="-122"/>
                <a:ea typeface="黑体" panose="02010609060101010101" pitchFamily="49" charset="-122"/>
              </a:rPr>
              <a:t>2.5</a:t>
            </a:r>
            <a:r>
              <a:rPr lang="zh-CN" altLang="en-US" sz="2400" dirty="0">
                <a:solidFill>
                  <a:srgbClr val="FF0000"/>
                </a:solidFill>
                <a:latin typeface="黑体" panose="02010609060101010101" pitchFamily="49" charset="-122"/>
                <a:ea typeface="黑体" panose="02010609060101010101" pitchFamily="49" charset="-122"/>
              </a:rPr>
              <a:t>万辆自有车辆、</a:t>
            </a:r>
            <a:r>
              <a:rPr lang="en-US" altLang="zh-CN" sz="2400" dirty="0">
                <a:solidFill>
                  <a:srgbClr val="FF0000"/>
                </a:solidFill>
                <a:latin typeface="黑体" panose="02010609060101010101" pitchFamily="49" charset="-122"/>
                <a:ea typeface="黑体" panose="02010609060101010101" pitchFamily="49" charset="-122"/>
              </a:rPr>
              <a:t>1000</a:t>
            </a:r>
            <a:r>
              <a:rPr lang="zh-CN" altLang="en-US" sz="2400" dirty="0">
                <a:solidFill>
                  <a:srgbClr val="FF0000"/>
                </a:solidFill>
                <a:latin typeface="黑体" panose="02010609060101010101" pitchFamily="49" charset="-122"/>
                <a:ea typeface="黑体" panose="02010609060101010101" pitchFamily="49" charset="-122"/>
              </a:rPr>
              <a:t>万用户，</a:t>
            </a:r>
            <a:r>
              <a:rPr lang="en-US" altLang="zh-CN" sz="2400" dirty="0">
                <a:solidFill>
                  <a:srgbClr val="FF0000"/>
                </a:solidFill>
                <a:latin typeface="黑体" panose="02010609060101010101" pitchFamily="49" charset="-122"/>
                <a:ea typeface="黑体" panose="02010609060101010101" pitchFamily="49" charset="-122"/>
              </a:rPr>
              <a:t>1.1</a:t>
            </a:r>
            <a:r>
              <a:rPr lang="zh-CN" altLang="en-US" sz="2400" dirty="0">
                <a:solidFill>
                  <a:srgbClr val="FF0000"/>
                </a:solidFill>
                <a:latin typeface="黑体" panose="02010609060101010101" pitchFamily="49" charset="-122"/>
                <a:ea typeface="黑体" panose="02010609060101010101" pitchFamily="49" charset="-122"/>
              </a:rPr>
              <a:t>亿订单</a:t>
            </a:r>
            <a:r>
              <a:rPr lang="en-US" altLang="zh-CN" sz="2400" dirty="0">
                <a:solidFill>
                  <a:srgbClr val="FF0000"/>
                </a:solidFill>
                <a:latin typeface="黑体" panose="02010609060101010101" pitchFamily="49" charset="-122"/>
                <a:ea typeface="黑体" panose="02010609060101010101" pitchFamily="49" charset="-122"/>
              </a:rPr>
              <a:t>/</a:t>
            </a:r>
            <a:r>
              <a:rPr lang="zh-CN" altLang="en-US" sz="2400" dirty="0">
                <a:solidFill>
                  <a:srgbClr val="FF0000"/>
                </a:solidFill>
                <a:latin typeface="黑体" panose="02010609060101010101" pitchFamily="49" charset="-122"/>
                <a:ea typeface="黑体" panose="02010609060101010101" pitchFamily="49" charset="-122"/>
              </a:rPr>
              <a:t>年</a:t>
            </a:r>
          </a:p>
        </p:txBody>
      </p:sp>
      <p:sp>
        <p:nvSpPr>
          <p:cNvPr id="12" name="标题 2"/>
          <p:cNvSpPr>
            <a:spLocks noGrp="1"/>
          </p:cNvSpPr>
          <p:nvPr>
            <p:ph type="title"/>
          </p:nvPr>
        </p:nvSpPr>
        <p:spPr>
          <a:xfrm>
            <a:off x="2264410" y="323849"/>
            <a:ext cx="6916102" cy="473075"/>
          </a:xfrm>
        </p:spPr>
        <p:txBody>
          <a:bodyPr>
            <a:normAutofit fontScale="90000"/>
          </a:bodyPr>
          <a:lstStyle/>
          <a:p>
            <a:r>
              <a:rPr lang="zh-CN" altLang="en-US" dirty="0" smtClean="0">
                <a:solidFill>
                  <a:srgbClr val="FF0000"/>
                </a:solidFill>
              </a:rPr>
              <a:t>脑机应用</a:t>
            </a:r>
            <a:r>
              <a:rPr lang="zh-CN" altLang="en-US" dirty="0" smtClean="0"/>
              <a:t>：</a:t>
            </a:r>
            <a:r>
              <a:rPr lang="zh-CN" altLang="en-US" dirty="0" smtClean="0">
                <a:solidFill>
                  <a:schemeClr val="tx2"/>
                </a:solidFill>
              </a:rPr>
              <a:t>机器脑</a:t>
            </a:r>
            <a:r>
              <a:rPr lang="en-US" altLang="zh-CN" dirty="0" smtClean="0">
                <a:solidFill>
                  <a:schemeClr val="tx2"/>
                </a:solidFill>
              </a:rPr>
              <a:t>-</a:t>
            </a:r>
            <a:r>
              <a:rPr lang="zh-CN" altLang="en-US" dirty="0" smtClean="0">
                <a:solidFill>
                  <a:schemeClr val="tx2"/>
                </a:solidFill>
              </a:rPr>
              <a:t>车联网数据处理</a:t>
            </a:r>
            <a:endParaRPr lang="en-US" dirty="0">
              <a:solidFill>
                <a:schemeClr val="tx2"/>
              </a:solidFill>
            </a:endParaRPr>
          </a:p>
        </p:txBody>
      </p:sp>
      <p:sp>
        <p:nvSpPr>
          <p:cNvPr id="14" name="矩形 2"/>
          <p:cNvSpPr>
            <a:spLocks noChangeArrowheads="1"/>
          </p:cNvSpPr>
          <p:nvPr/>
        </p:nvSpPr>
        <p:spPr bwMode="auto">
          <a:xfrm>
            <a:off x="195262" y="3800475"/>
            <a:ext cx="8631237" cy="830997"/>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FF0000"/>
                </a:solidFill>
                <a:latin typeface="黑体" panose="02010609060101010101" pitchFamily="49" charset="-122"/>
                <a:ea typeface="黑体" panose="02010609060101010101" pitchFamily="49" charset="-122"/>
              </a:rPr>
              <a:t>运输车辆</a:t>
            </a:r>
            <a:r>
              <a:rPr lang="zh-CN" altLang="en-US" sz="2400" dirty="0" smtClean="0">
                <a:solidFill>
                  <a:srgbClr val="FF0000"/>
                </a:solidFill>
                <a:latin typeface="黑体" panose="02010609060101010101" pitchFamily="49" charset="-122"/>
                <a:ea typeface="黑体" panose="02010609060101010101" pitchFamily="49" charset="-122"/>
              </a:rPr>
              <a:t>监控系统：</a:t>
            </a:r>
            <a:r>
              <a:rPr lang="zh-CN" altLang="en-US" sz="2400" dirty="0">
                <a:solidFill>
                  <a:srgbClr val="000000"/>
                </a:solidFill>
                <a:latin typeface="黑体" panose="02010609060101010101" pitchFamily="49" charset="-122"/>
                <a:ea typeface="黑体" panose="02010609060101010101" pitchFamily="49" charset="-122"/>
                <a:cs typeface="宋体" panose="02010600030101010101" pitchFamily="2" charset="-122"/>
              </a:rPr>
              <a:t>提供实时监控、危险报警等服务，</a:t>
            </a:r>
            <a:r>
              <a:rPr lang="zh-CN" altLang="en-US" sz="2400" dirty="0">
                <a:solidFill>
                  <a:srgbClr val="FF0000"/>
                </a:solidFill>
                <a:latin typeface="黑体" panose="02010609060101010101" pitchFamily="49" charset="-122"/>
                <a:ea typeface="黑体" panose="02010609060101010101" pitchFamily="49" charset="-122"/>
                <a:cs typeface="宋体" panose="02010600030101010101" pitchFamily="2" charset="-122"/>
              </a:rPr>
              <a:t>已经汇聚了</a:t>
            </a:r>
            <a:r>
              <a:rPr lang="en-US" altLang="zh-CN" sz="2400" dirty="0">
                <a:solidFill>
                  <a:srgbClr val="FF0000"/>
                </a:solidFill>
                <a:latin typeface="黑体" panose="02010609060101010101" pitchFamily="49" charset="-122"/>
                <a:ea typeface="黑体" panose="02010609060101010101" pitchFamily="49" charset="-122"/>
                <a:cs typeface="宋体" panose="02010600030101010101" pitchFamily="2" charset="-122"/>
              </a:rPr>
              <a:t>600</a:t>
            </a:r>
            <a:r>
              <a:rPr lang="zh-CN" altLang="en-US" sz="2400" dirty="0">
                <a:solidFill>
                  <a:srgbClr val="FF0000"/>
                </a:solidFill>
                <a:latin typeface="黑体" panose="02010609060101010101" pitchFamily="49" charset="-122"/>
                <a:ea typeface="黑体" panose="02010609060101010101" pitchFamily="49" charset="-122"/>
                <a:cs typeface="宋体" panose="02010600030101010101" pitchFamily="2" charset="-122"/>
              </a:rPr>
              <a:t>多运输企业，</a:t>
            </a:r>
            <a:r>
              <a:rPr lang="en-US" altLang="zh-CN" sz="2400" dirty="0">
                <a:solidFill>
                  <a:srgbClr val="FF0000"/>
                </a:solidFill>
                <a:latin typeface="黑体" panose="02010609060101010101" pitchFamily="49" charset="-122"/>
                <a:ea typeface="黑体" panose="02010609060101010101" pitchFamily="49" charset="-122"/>
                <a:cs typeface="宋体" panose="02010600030101010101" pitchFamily="2" charset="-122"/>
              </a:rPr>
              <a:t>4.5</a:t>
            </a:r>
            <a:r>
              <a:rPr lang="zh-CN" altLang="en-US" sz="2400" dirty="0">
                <a:solidFill>
                  <a:srgbClr val="FF0000"/>
                </a:solidFill>
                <a:latin typeface="黑体" panose="02010609060101010101" pitchFamily="49" charset="-122"/>
                <a:ea typeface="黑体" panose="02010609060101010101" pitchFamily="49" charset="-122"/>
                <a:cs typeface="宋体" panose="02010600030101010101" pitchFamily="2" charset="-122"/>
              </a:rPr>
              <a:t>万辆车</a:t>
            </a:r>
            <a:r>
              <a:rPr lang="zh-CN" altLang="en-US" sz="2400"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a:t>
            </a:r>
            <a:endParaRPr lang="zh-CN" altLang="en-US" sz="2400" dirty="0">
              <a:solidFill>
                <a:srgbClr val="FF0000"/>
              </a:solidFill>
              <a:latin typeface="黑体" panose="02010609060101010101" pitchFamily="49" charset="-122"/>
              <a:ea typeface="黑体" panose="02010609060101010101" pitchFamily="49" charset="-122"/>
            </a:endParaRPr>
          </a:p>
        </p:txBody>
      </p:sp>
      <p:pic>
        <p:nvPicPr>
          <p:cNvPr id="15" name="Picture 2" descr="D:\E\BUAA\空地协同\车联网\自然基金委车联网重大专项\2015\QQ图片20160105223315.jpg"/>
          <p:cNvPicPr>
            <a:picLocks noChangeAspect="1" noChangeArrowheads="1"/>
          </p:cNvPicPr>
          <p:nvPr/>
        </p:nvPicPr>
        <p:blipFill>
          <a:blip r:embed="rId6">
            <a:extLst>
              <a:ext uri="{28A0092B-C50C-407E-A947-70E740481C1C}">
                <a14:useLocalDpi xmlns="" xmlns:a14="http://schemas.microsoft.com/office/drawing/2010/main" val="0"/>
              </a:ext>
            </a:extLst>
          </a:blip>
          <a:srcRect l="4736" t="8614" r="5829" b="5238"/>
          <a:stretch>
            <a:fillRect/>
          </a:stretch>
        </p:blipFill>
        <p:spPr bwMode="auto">
          <a:xfrm>
            <a:off x="434975" y="4688622"/>
            <a:ext cx="3603953" cy="19527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3" descr="D:\E\BUAA\空地协同\车联网\自然基金委车联网重大专项\2015\QQ图片20160105223331.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179995" y="4743450"/>
            <a:ext cx="2449931" cy="182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矩形 1"/>
          <p:cNvSpPr/>
          <p:nvPr/>
        </p:nvSpPr>
        <p:spPr>
          <a:xfrm>
            <a:off x="-1" y="6067804"/>
            <a:ext cx="9142414" cy="830997"/>
          </a:xfrm>
          <a:prstGeom prst="rect">
            <a:avLst/>
          </a:prstGeom>
          <a:solidFill>
            <a:srgbClr val="FFFF00"/>
          </a:solidFill>
        </p:spPr>
        <p:txBody>
          <a:bodyPr wrap="square">
            <a:spAutoFit/>
          </a:bodyPr>
          <a:lstStyle/>
          <a:p>
            <a:pPr marL="342900" indent="-342900">
              <a:buFont typeface="Wingdings" panose="05000000000000000000" pitchFamily="2" charset="2"/>
              <a:buChar char="l"/>
            </a:pPr>
            <a:r>
              <a:rPr lang="zh-CN" altLang="en-US" sz="2400" b="1" dirty="0">
                <a:solidFill>
                  <a:srgbClr val="FF0000"/>
                </a:solidFill>
                <a:latin typeface="Arial" panose="020B0604020202020204" pitchFamily="34" charset="0"/>
                <a:cs typeface="Arial" panose="020B0604020202020204" pitchFamily="34" charset="0"/>
              </a:rPr>
              <a:t>车辆联网感知与智能驾驶服务关键技术及应用获国家科技进步</a:t>
            </a:r>
            <a:r>
              <a:rPr lang="zh-CN" altLang="en-US" sz="2400" b="1" dirty="0" smtClean="0">
                <a:solidFill>
                  <a:srgbClr val="FF0000"/>
                </a:solidFill>
                <a:latin typeface="Arial" panose="020B0604020202020204" pitchFamily="34" charset="0"/>
                <a:cs typeface="Arial" panose="020B0604020202020204" pitchFamily="34" charset="0"/>
              </a:rPr>
              <a:t>二等奖。</a:t>
            </a:r>
            <a:endParaRPr lang="zh-CN" altLang="en-US" sz="2400" b="1" dirty="0">
              <a:solidFill>
                <a:srgbClr val="FF0000"/>
              </a:solidFill>
              <a:latin typeface="Arial" panose="020B0604020202020204" pitchFamily="34" charset="0"/>
              <a:cs typeface="Arial" panose="020B0604020202020204" pitchFamily="34" charset="0"/>
            </a:endParaRPr>
          </a:p>
        </p:txBody>
      </p:sp>
      <p:sp>
        <p:nvSpPr>
          <p:cNvPr id="20" name="文本框 19"/>
          <p:cNvSpPr txBox="1"/>
          <p:nvPr/>
        </p:nvSpPr>
        <p:spPr>
          <a:xfrm>
            <a:off x="-1" y="12396"/>
            <a:ext cx="226441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数据工程与脑机应用</a:t>
            </a:r>
            <a:endParaRPr lang="zh-CN" altLang="en-US" b="1" dirty="0">
              <a:solidFill>
                <a:schemeClr val="bg1"/>
              </a:solidFill>
            </a:endParaRPr>
          </a:p>
        </p:txBody>
      </p:sp>
    </p:spTree>
    <p:extLst>
      <p:ext uri="{BB962C8B-B14F-4D97-AF65-F5344CB8AC3E}">
        <p14:creationId xmlns="" xmlns:p14="http://schemas.microsoft.com/office/powerpoint/2010/main" val="1612407185"/>
      </p:ext>
    </p:extLst>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3698802"/>
            <a:ext cx="9177436" cy="3018495"/>
            <a:chOff x="1" y="890292"/>
            <a:chExt cx="9177436" cy="3018495"/>
          </a:xfrm>
        </p:grpSpPr>
        <p:sp>
          <p:nvSpPr>
            <p:cNvPr id="35" name="Shape 261"/>
            <p:cNvSpPr/>
            <p:nvPr/>
          </p:nvSpPr>
          <p:spPr>
            <a:xfrm>
              <a:off x="716621" y="1556792"/>
              <a:ext cx="6747761" cy="923330"/>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a:r>
                <a:rPr sz="2000" dirty="0">
                  <a:latin typeface="Arial"/>
                  <a:ea typeface="Arial"/>
                  <a:cs typeface="Arial"/>
                  <a:sym typeface="Arial"/>
                </a:rPr>
                <a:t>Nature/Science </a:t>
              </a:r>
              <a:r>
                <a:rPr lang="zh-CN" altLang="en-US" sz="2000" dirty="0" smtClean="0">
                  <a:solidFill>
                    <a:srgbClr val="FF0000"/>
                  </a:solidFill>
                  <a:latin typeface="Arial"/>
                  <a:ea typeface="Arial"/>
                  <a:cs typeface="Arial"/>
                  <a:sym typeface="Arial"/>
                </a:rPr>
                <a:t>近</a:t>
              </a:r>
              <a:r>
                <a:rPr sz="2000" dirty="0">
                  <a:solidFill>
                    <a:srgbClr val="FF0000"/>
                  </a:solidFill>
                  <a:latin typeface="Arial"/>
                  <a:ea typeface="Arial"/>
                  <a:cs typeface="Arial"/>
                  <a:sym typeface="Arial"/>
                </a:rPr>
                <a:t>15</a:t>
              </a:r>
              <a:r>
                <a:rPr sz="2000" dirty="0">
                  <a:solidFill>
                    <a:srgbClr val="FF0000"/>
                  </a:solidFill>
                  <a:latin typeface="Arial"/>
                  <a:ea typeface="Arial"/>
                  <a:cs typeface="Arial"/>
                  <a:sym typeface="宋体"/>
                </a:rPr>
                <a:t>年约</a:t>
              </a:r>
              <a:r>
                <a:rPr sz="2000" dirty="0">
                  <a:solidFill>
                    <a:srgbClr val="FF0000"/>
                  </a:solidFill>
                  <a:latin typeface="Arial"/>
                  <a:ea typeface="Arial"/>
                  <a:cs typeface="Arial"/>
                  <a:sym typeface="Arial"/>
                </a:rPr>
                <a:t>50</a:t>
              </a:r>
              <a:r>
                <a:rPr sz="2000" dirty="0">
                  <a:solidFill>
                    <a:srgbClr val="FF0000"/>
                  </a:solidFill>
                  <a:latin typeface="Arial"/>
                  <a:ea typeface="Arial"/>
                  <a:cs typeface="Arial"/>
                  <a:sym typeface="宋体"/>
                </a:rPr>
                <a:t>篇关于脑科学、大数据等研究</a:t>
              </a:r>
              <a:endParaRPr sz="2000" dirty="0">
                <a:solidFill>
                  <a:srgbClr val="FF0000"/>
                </a:solidFill>
                <a:latin typeface="Arial"/>
                <a:ea typeface="Arial"/>
                <a:cs typeface="Arial"/>
                <a:sym typeface="Arial"/>
              </a:endParaRPr>
            </a:p>
            <a:p>
              <a:pPr lvl="1" indent="0"/>
              <a:r>
                <a:rPr sz="2000" dirty="0">
                  <a:latin typeface="Arial"/>
                  <a:ea typeface="Arial"/>
                  <a:cs typeface="Arial"/>
                  <a:sym typeface="Arial"/>
                </a:rPr>
                <a:t>Nature(2008): ”</a:t>
              </a:r>
              <a:r>
                <a:rPr i="1" u="sng" dirty="0">
                  <a:solidFill>
                    <a:srgbClr val="FF0000"/>
                  </a:solidFill>
                  <a:latin typeface="Arial"/>
                  <a:ea typeface="Arial"/>
                  <a:cs typeface="Arial"/>
                  <a:sym typeface="Arial"/>
                </a:rPr>
                <a:t>Big Data</a:t>
              </a:r>
              <a:r>
                <a:rPr sz="2000" dirty="0">
                  <a:latin typeface="Arial"/>
                  <a:ea typeface="Arial"/>
                  <a:cs typeface="Arial"/>
                  <a:sym typeface="Arial"/>
                </a:rPr>
                <a:t>”,</a:t>
              </a:r>
              <a:endParaRPr dirty="0">
                <a:latin typeface="Arial"/>
                <a:ea typeface="Arial"/>
                <a:cs typeface="Arial"/>
                <a:sym typeface="Arial"/>
              </a:endParaRPr>
            </a:p>
            <a:p>
              <a:pPr marL="177800" lvl="1" indent="-177800"/>
              <a:r>
                <a:rPr sz="2000" dirty="0">
                  <a:latin typeface="Arial"/>
                  <a:ea typeface="Arial"/>
                  <a:cs typeface="Arial"/>
                  <a:sym typeface="Arial"/>
                </a:rPr>
                <a:t>Science(2011): ”</a:t>
              </a:r>
              <a:r>
                <a:rPr i="1" u="sng" dirty="0">
                  <a:solidFill>
                    <a:srgbClr val="FF0000"/>
                  </a:solidFill>
                  <a:latin typeface="Arial"/>
                  <a:ea typeface="Arial"/>
                  <a:cs typeface="Arial"/>
                  <a:sym typeface="Arial"/>
                </a:rPr>
                <a:t>Dealing with data</a:t>
              </a:r>
              <a:r>
                <a:rPr dirty="0">
                  <a:latin typeface="Arial"/>
                  <a:ea typeface="Arial"/>
                  <a:cs typeface="Arial"/>
                  <a:sym typeface="Arial"/>
                </a:rPr>
                <a:t>”</a:t>
              </a:r>
            </a:p>
          </p:txBody>
        </p:sp>
        <p:grpSp>
          <p:nvGrpSpPr>
            <p:cNvPr id="36" name="组合 35"/>
            <p:cNvGrpSpPr/>
            <p:nvPr/>
          </p:nvGrpSpPr>
          <p:grpSpPr>
            <a:xfrm>
              <a:off x="6960804" y="2081333"/>
              <a:ext cx="1929452" cy="1047411"/>
              <a:chOff x="6896635" y="5336782"/>
              <a:chExt cx="1675904" cy="880207"/>
            </a:xfrm>
          </p:grpSpPr>
          <p:pic>
            <p:nvPicPr>
              <p:cNvPr id="42" name="image40.jpg"/>
              <p:cNvPicPr/>
              <p:nvPr/>
            </p:nvPicPr>
            <p:blipFill>
              <a:blip r:embed="rId3" cstate="email">
                <a:extLst>
                  <a:ext uri="{28A0092B-C50C-407E-A947-70E740481C1C}">
                    <a14:useLocalDpi xmlns="" xmlns:a14="http://schemas.microsoft.com/office/drawing/2010/main"/>
                  </a:ext>
                </a:extLst>
              </a:blip>
              <a:stretch>
                <a:fillRect/>
              </a:stretch>
            </p:blipFill>
            <p:spPr>
              <a:xfrm>
                <a:off x="7850476" y="5336782"/>
                <a:ext cx="722063" cy="880207"/>
              </a:xfrm>
              <a:prstGeom prst="rect">
                <a:avLst/>
              </a:prstGeom>
              <a:ln w="12700">
                <a:miter lim="400000"/>
              </a:ln>
              <a:effectLst>
                <a:outerShdw blurRad="50800" dist="38100" dir="2700000" rotWithShape="0">
                  <a:srgbClr val="000000">
                    <a:alpha val="40000"/>
                  </a:srgbClr>
                </a:outerShdw>
              </a:effectLst>
            </p:spPr>
          </p:pic>
          <p:pic>
            <p:nvPicPr>
              <p:cNvPr id="43" name="image41.png"/>
              <p:cNvPicPr/>
              <p:nvPr/>
            </p:nvPicPr>
            <p:blipFill>
              <a:blip r:embed="rId4" cstate="email">
                <a:extLst>
                  <a:ext uri="{28A0092B-C50C-407E-A947-70E740481C1C}">
                    <a14:useLocalDpi xmlns="" xmlns:a14="http://schemas.microsoft.com/office/drawing/2010/main"/>
                  </a:ext>
                </a:extLst>
              </a:blip>
              <a:stretch>
                <a:fillRect/>
              </a:stretch>
            </p:blipFill>
            <p:spPr>
              <a:xfrm>
                <a:off x="6896635" y="5336782"/>
                <a:ext cx="702128" cy="880207"/>
              </a:xfrm>
              <a:prstGeom prst="rect">
                <a:avLst/>
              </a:prstGeom>
              <a:ln w="12700">
                <a:miter lim="400000"/>
              </a:ln>
              <a:effectLst>
                <a:outerShdw blurRad="50800" dist="38100" dir="2700000" rotWithShape="0">
                  <a:srgbClr val="000000">
                    <a:alpha val="40000"/>
                  </a:srgbClr>
                </a:outerShdw>
              </a:effectLst>
            </p:spPr>
          </p:pic>
        </p:grpSp>
        <p:sp>
          <p:nvSpPr>
            <p:cNvPr id="37" name="Shape 264"/>
            <p:cNvSpPr/>
            <p:nvPr/>
          </p:nvSpPr>
          <p:spPr>
            <a:xfrm>
              <a:off x="1" y="890292"/>
              <a:ext cx="9177436" cy="523220"/>
            </a:xfrm>
            <a:prstGeom prst="rect">
              <a:avLst/>
            </a:prstGeom>
            <a:solidFill>
              <a:schemeClr val="accent1">
                <a:lumMod val="40000"/>
                <a:lumOff val="60000"/>
              </a:schemeClr>
            </a:solid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marL="300037" indent="-300037">
                <a:spcBef>
                  <a:spcPts val="600"/>
                </a:spcBef>
                <a:buSzPct val="100000"/>
                <a:buBlip>
                  <a:blip r:embed="rId5"/>
                </a:buBlip>
                <a:defRPr sz="2800">
                  <a:latin typeface="黑体"/>
                  <a:ea typeface="黑体"/>
                  <a:cs typeface="黑体"/>
                  <a:sym typeface="黑体"/>
                </a:defRPr>
              </a:lvl1pPr>
            </a:lstStyle>
            <a:p>
              <a:pPr lvl="0">
                <a:defRPr sz="1800"/>
              </a:pPr>
              <a:r>
                <a:rPr sz="2800" dirty="0" err="1" smtClean="0"/>
                <a:t>大数据与智能科学</a:t>
              </a:r>
              <a:r>
                <a:rPr lang="zh-CN" altLang="en-US" sz="2800" dirty="0" smtClean="0"/>
                <a:t>的为</a:t>
              </a:r>
              <a:r>
                <a:rPr lang="zh-CN" altLang="en-US" sz="2800" b="1" dirty="0" smtClean="0">
                  <a:solidFill>
                    <a:srgbClr val="FF0000"/>
                  </a:solidFill>
                </a:rPr>
                <a:t>创造类人智能</a:t>
              </a:r>
              <a:r>
                <a:rPr lang="zh-CN" altLang="en-US" sz="2800" dirty="0" smtClean="0"/>
                <a:t>提供可能</a:t>
              </a:r>
              <a:endParaRPr sz="2800" dirty="0"/>
            </a:p>
          </p:txBody>
        </p:sp>
        <p:grpSp>
          <p:nvGrpSpPr>
            <p:cNvPr id="38" name="组合 37"/>
            <p:cNvGrpSpPr/>
            <p:nvPr/>
          </p:nvGrpSpPr>
          <p:grpSpPr>
            <a:xfrm>
              <a:off x="4754623" y="2081333"/>
              <a:ext cx="1916386" cy="1084233"/>
              <a:chOff x="6896636" y="4390168"/>
              <a:chExt cx="1664555" cy="911151"/>
            </a:xfrm>
          </p:grpSpPr>
          <p:pic>
            <p:nvPicPr>
              <p:cNvPr id="40" name="image42.jpg"/>
              <p:cNvPicPr/>
              <p:nvPr/>
            </p:nvPicPr>
            <p:blipFill>
              <a:blip r:embed="rId6" cstate="email">
                <a:extLst>
                  <a:ext uri="{28A0092B-C50C-407E-A947-70E740481C1C}">
                    <a14:useLocalDpi xmlns="" xmlns:a14="http://schemas.microsoft.com/office/drawing/2010/main"/>
                  </a:ext>
                </a:extLst>
              </a:blip>
              <a:stretch>
                <a:fillRect/>
              </a:stretch>
            </p:blipFill>
            <p:spPr>
              <a:xfrm>
                <a:off x="7850476" y="4390168"/>
                <a:ext cx="710715" cy="911150"/>
              </a:xfrm>
              <a:prstGeom prst="rect">
                <a:avLst/>
              </a:prstGeom>
              <a:ln w="12700">
                <a:miter lim="400000"/>
              </a:ln>
              <a:effectLst>
                <a:outerShdw blurRad="292100" dist="139700" dir="2700000" rotWithShape="0">
                  <a:srgbClr val="333333">
                    <a:alpha val="64999"/>
                  </a:srgbClr>
                </a:outerShdw>
              </a:effectLst>
            </p:spPr>
          </p:pic>
          <p:pic>
            <p:nvPicPr>
              <p:cNvPr id="41" name="image43.jpg"/>
              <p:cNvPicPr/>
              <p:nvPr/>
            </p:nvPicPr>
            <p:blipFill>
              <a:blip r:embed="rId7" cstate="email">
                <a:extLst>
                  <a:ext uri="{28A0092B-C50C-407E-A947-70E740481C1C}">
                    <a14:useLocalDpi xmlns="" xmlns:a14="http://schemas.microsoft.com/office/drawing/2010/main"/>
                  </a:ext>
                </a:extLst>
              </a:blip>
              <a:stretch>
                <a:fillRect/>
              </a:stretch>
            </p:blipFill>
            <p:spPr>
              <a:xfrm>
                <a:off x="6896636" y="4390168"/>
                <a:ext cx="702128" cy="911151"/>
              </a:xfrm>
              <a:prstGeom prst="rect">
                <a:avLst/>
              </a:prstGeom>
              <a:ln w="12700">
                <a:miter lim="400000"/>
              </a:ln>
              <a:effectLst>
                <a:outerShdw blurRad="292100" dist="139700" dir="2700000" rotWithShape="0">
                  <a:srgbClr val="333333">
                    <a:alpha val="64999"/>
                  </a:srgbClr>
                </a:outerShdw>
              </a:effectLst>
            </p:spPr>
          </p:pic>
        </p:grpSp>
        <p:pic>
          <p:nvPicPr>
            <p:cNvPr id="39" name="图片 38"/>
            <p:cNvPicPr>
              <a:picLocks noChangeAspect="1"/>
            </p:cNvPicPr>
            <p:nvPr/>
          </p:nvPicPr>
          <p:blipFill rotWithShape="1">
            <a:blip r:embed="rId8" cstate="email">
              <a:extLst>
                <a:ext uri="{28A0092B-C50C-407E-A947-70E740481C1C}">
                  <a14:useLocalDpi xmlns="" xmlns:a14="http://schemas.microsoft.com/office/drawing/2010/main"/>
                </a:ext>
              </a:extLst>
            </a:blip>
            <a:srcRect/>
            <a:stretch/>
          </p:blipFill>
          <p:spPr>
            <a:xfrm>
              <a:off x="33785" y="2892612"/>
              <a:ext cx="4610223" cy="1016175"/>
            </a:xfrm>
            <a:prstGeom prst="rect">
              <a:avLst/>
            </a:prstGeom>
          </p:spPr>
        </p:pic>
      </p:grpSp>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人工智能与类人智能</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3</a:t>
            </a:fld>
            <a:endParaRPr lang="en-US" altLang="zh-CN"/>
          </a:p>
        </p:txBody>
      </p:sp>
      <p:pic>
        <p:nvPicPr>
          <p:cNvPr id="4" name="Picture 2"/>
          <p:cNvPicPr>
            <a:picLocks noChangeAspect="1" noChangeArrowheads="1"/>
          </p:cNvPicPr>
          <p:nvPr/>
        </p:nvPicPr>
        <p:blipFill>
          <a:blip r:embed="rId9" cstate="email">
            <a:extLst>
              <a:ext uri="{28A0092B-C50C-407E-A947-70E740481C1C}">
                <a14:useLocalDpi xmlns="" xmlns:a14="http://schemas.microsoft.com/office/drawing/2010/main"/>
              </a:ext>
            </a:extLst>
          </a:blip>
          <a:srcRect/>
          <a:stretch>
            <a:fillRect/>
          </a:stretch>
        </p:blipFill>
        <p:spPr bwMode="auto">
          <a:xfrm>
            <a:off x="0" y="851570"/>
            <a:ext cx="2824950" cy="2160000"/>
          </a:xfrm>
          <a:prstGeom prst="rect">
            <a:avLst/>
          </a:prstGeom>
          <a:ln>
            <a:noFill/>
          </a:ln>
          <a:effectLst>
            <a:outerShdw blurRad="292100" dist="139700" dir="2700000" algn="tl" rotWithShape="0">
              <a:srgbClr val="333333">
                <a:alpha val="65000"/>
              </a:srgbClr>
            </a:outerShdw>
          </a:effectLst>
        </p:spPr>
      </p:pic>
      <p:sp>
        <p:nvSpPr>
          <p:cNvPr id="14" name="TextBox 3"/>
          <p:cNvSpPr txBox="1"/>
          <p:nvPr/>
        </p:nvSpPr>
        <p:spPr>
          <a:xfrm>
            <a:off x="776476" y="3198480"/>
            <a:ext cx="1415837" cy="369332"/>
          </a:xfrm>
          <a:prstGeom prst="rect">
            <a:avLst/>
          </a:prstGeom>
          <a:solidFill>
            <a:schemeClr val="bg1"/>
          </a:solidFill>
        </p:spPr>
        <p:txBody>
          <a:bodyPr wrap="none" rtlCol="0">
            <a:spAutoFit/>
          </a:bodyPr>
          <a:lstStyle/>
          <a:p>
            <a:r>
              <a:rPr lang="en-US" dirty="0" smtClean="0"/>
              <a:t>AI: </a:t>
            </a:r>
            <a:r>
              <a:rPr lang="en-US" dirty="0" err="1" smtClean="0"/>
              <a:t>AlphaGo</a:t>
            </a:r>
            <a:endParaRPr lang="en-US" dirty="0"/>
          </a:p>
        </p:txBody>
      </p:sp>
      <p:pic>
        <p:nvPicPr>
          <p:cNvPr id="1026" name="Picture 2" descr="http://i.ce.cn/ce/xwzx/shgj/gdxw/201602/08/W020160208469730373539.jpg"/>
          <p:cNvPicPr>
            <a:picLocks noChangeAspect="1" noChangeArrowheads="1"/>
          </p:cNvPicPr>
          <p:nvPr/>
        </p:nvPicPr>
        <p:blipFill rotWithShape="1">
          <a:blip r:embed="rId10" cstate="email">
            <a:extLst>
              <a:ext uri="{28A0092B-C50C-407E-A947-70E740481C1C}">
                <a14:useLocalDpi xmlns="" xmlns:a14="http://schemas.microsoft.com/office/drawing/2010/main"/>
              </a:ext>
            </a:extLst>
          </a:blip>
          <a:srcRect/>
          <a:stretch/>
        </p:blipFill>
        <p:spPr bwMode="auto">
          <a:xfrm>
            <a:off x="2915816" y="836712"/>
            <a:ext cx="2930439" cy="216000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3"/>
          <p:cNvSpPr txBox="1"/>
          <p:nvPr/>
        </p:nvSpPr>
        <p:spPr>
          <a:xfrm>
            <a:off x="3491880" y="3203684"/>
            <a:ext cx="1338828" cy="369332"/>
          </a:xfrm>
          <a:prstGeom prst="rect">
            <a:avLst/>
          </a:prstGeom>
          <a:solidFill>
            <a:schemeClr val="bg1"/>
          </a:solidFill>
        </p:spPr>
        <p:txBody>
          <a:bodyPr wrap="none" rtlCol="0">
            <a:spAutoFit/>
          </a:bodyPr>
          <a:lstStyle/>
          <a:p>
            <a:r>
              <a:rPr lang="zh-CN" altLang="en-US" dirty="0" smtClean="0">
                <a:latin typeface="黑体" panose="02010609060101010101" pitchFamily="49" charset="-122"/>
                <a:ea typeface="黑体" panose="02010609060101010101" pitchFamily="49" charset="-122"/>
              </a:rPr>
              <a:t>无人机编队</a:t>
            </a:r>
            <a:endParaRPr lang="en-US" dirty="0">
              <a:latin typeface="黑体" panose="02010609060101010101" pitchFamily="49" charset="-122"/>
              <a:ea typeface="黑体" panose="02010609060101010101" pitchFamily="49" charset="-122"/>
            </a:endParaRPr>
          </a:p>
        </p:txBody>
      </p:sp>
      <p:pic>
        <p:nvPicPr>
          <p:cNvPr id="1028" name="Picture 4" descr="http://leiphone.qiniudn.com/uploads/new/article/740_740/201507/55ae238eb7676.jpg"/>
          <p:cNvPicPr>
            <a:picLocks noChangeAspect="1" noChangeArrowheads="1"/>
          </p:cNvPicPr>
          <p:nvPr/>
        </p:nvPicPr>
        <p:blipFill>
          <a:blip r:embed="rId11" cstate="email">
            <a:extLst>
              <a:ext uri="{28A0092B-C50C-407E-A947-70E740481C1C}">
                <a14:useLocalDpi xmlns="" xmlns:a14="http://schemas.microsoft.com/office/drawing/2010/main"/>
              </a:ext>
            </a:extLst>
          </a:blip>
          <a:srcRect/>
          <a:stretch>
            <a:fillRect/>
          </a:stretch>
        </p:blipFill>
        <p:spPr bwMode="auto">
          <a:xfrm>
            <a:off x="5939246" y="842315"/>
            <a:ext cx="3107917" cy="216000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矩形 14"/>
          <p:cNvSpPr/>
          <p:nvPr/>
        </p:nvSpPr>
        <p:spPr>
          <a:xfrm>
            <a:off x="6405788" y="3198480"/>
            <a:ext cx="1579278" cy="369332"/>
          </a:xfrm>
          <a:prstGeom prst="rect">
            <a:avLst/>
          </a:prstGeom>
        </p:spPr>
        <p:txBody>
          <a:bodyPr wrap="none">
            <a:spAutoFit/>
          </a:bodyPr>
          <a:lstStyle/>
          <a:p>
            <a:pPr algn="ctr"/>
            <a:r>
              <a:rPr lang="zh-CN" altLang="en-US" dirty="0">
                <a:solidFill>
                  <a:srgbClr val="333333"/>
                </a:solidFill>
                <a:latin typeface="黑体" panose="02010609060101010101" pitchFamily="49" charset="-122"/>
                <a:ea typeface="黑体" panose="02010609060101010101" pitchFamily="49" charset="-122"/>
              </a:rPr>
              <a:t>无人驾驶汽车</a:t>
            </a:r>
          </a:p>
        </p:txBody>
      </p:sp>
      <p:sp>
        <p:nvSpPr>
          <p:cNvPr id="17" name="矩形 16"/>
          <p:cNvSpPr/>
          <p:nvPr/>
        </p:nvSpPr>
        <p:spPr>
          <a:xfrm>
            <a:off x="0" y="6424980"/>
            <a:ext cx="9144000" cy="400110"/>
          </a:xfrm>
          <a:prstGeom prst="rect">
            <a:avLst/>
          </a:prstGeom>
          <a:solidFill>
            <a:srgbClr val="FF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zh-CN" altLang="en-US" sz="2000" dirty="0" smtClean="0">
                <a:solidFill>
                  <a:schemeClr val="bg1"/>
                </a:solidFill>
                <a:latin typeface="helvetica" panose="020B0604020202020204" pitchFamily="34" charset="0"/>
              </a:rPr>
              <a:t>目前应用领域有限：下棋</a:t>
            </a:r>
            <a:r>
              <a:rPr lang="zh-CN" altLang="en-US" sz="2000" dirty="0">
                <a:solidFill>
                  <a:schemeClr val="bg1"/>
                </a:solidFill>
                <a:latin typeface="helvetica" panose="020B0604020202020204" pitchFamily="34" charset="0"/>
              </a:rPr>
              <a:t>、</a:t>
            </a:r>
            <a:r>
              <a:rPr lang="zh-CN" altLang="en-US" sz="2000" dirty="0" smtClean="0">
                <a:solidFill>
                  <a:schemeClr val="bg1"/>
                </a:solidFill>
                <a:latin typeface="helvetica" panose="020B0604020202020204" pitchFamily="34" charset="0"/>
              </a:rPr>
              <a:t>驾驶</a:t>
            </a:r>
            <a:r>
              <a:rPr lang="zh-CN" altLang="en-US" sz="2000" dirty="0">
                <a:solidFill>
                  <a:schemeClr val="bg1"/>
                </a:solidFill>
                <a:latin typeface="helvetica" panose="020B0604020202020204" pitchFamily="34" charset="0"/>
              </a:rPr>
              <a:t>、</a:t>
            </a:r>
            <a:r>
              <a:rPr lang="zh-CN" altLang="en-US" sz="2000" dirty="0" smtClean="0">
                <a:solidFill>
                  <a:schemeClr val="bg1"/>
                </a:solidFill>
                <a:latin typeface="helvetica" panose="020B0604020202020204" pitchFamily="34" charset="0"/>
              </a:rPr>
              <a:t>或</a:t>
            </a:r>
            <a:r>
              <a:rPr lang="zh-CN" altLang="en-US" sz="2000" dirty="0">
                <a:solidFill>
                  <a:schemeClr val="bg1"/>
                </a:solidFill>
                <a:latin typeface="helvetica" panose="020B0604020202020204" pitchFamily="34" charset="0"/>
              </a:rPr>
              <a:t>股票</a:t>
            </a:r>
            <a:r>
              <a:rPr lang="zh-CN" altLang="en-US" sz="2000" dirty="0" smtClean="0">
                <a:solidFill>
                  <a:schemeClr val="bg1"/>
                </a:solidFill>
                <a:latin typeface="helvetica" panose="020B0604020202020204" pitchFamily="34" charset="0"/>
              </a:rPr>
              <a:t>交易等，但应用前景非常广阔！</a:t>
            </a:r>
            <a:endParaRPr lang="zh-CN" altLang="en-US" sz="2000" dirty="0">
              <a:solidFill>
                <a:schemeClr val="bg1"/>
              </a:solidFill>
            </a:endParaRPr>
          </a:p>
        </p:txBody>
      </p:sp>
    </p:spTree>
    <p:extLst>
      <p:ext uri="{BB962C8B-B14F-4D97-AF65-F5344CB8AC3E}">
        <p14:creationId xmlns="" xmlns:p14="http://schemas.microsoft.com/office/powerpoint/2010/main" val="3375659200"/>
      </p:ext>
    </p:extLst>
  </p:cSld>
  <p:clrMapOvr>
    <a:masterClrMapping/>
  </p:clrMapOvr>
  <mc:AlternateContent xmlns:mc="http://schemas.openxmlformats.org/markup-compatibility/2006">
    <mc:Choice xmlns="" xmlns:p14="http://schemas.microsoft.com/office/powerpoint/2010/main" Requires="p14">
      <p:transition spd="slow" p14:dur="2000" advTm="23768"/>
    </mc:Choice>
    <mc:Fallback>
      <p:transition spd="slow" advTm="23768"/>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1" name="组合 104"/>
          <p:cNvGrpSpPr>
            <a:grpSpLocks/>
          </p:cNvGrpSpPr>
          <p:nvPr/>
        </p:nvGrpSpPr>
        <p:grpSpPr bwMode="auto">
          <a:xfrm>
            <a:off x="465138" y="1400361"/>
            <a:ext cx="1985962" cy="1039813"/>
            <a:chOff x="652080" y="1715560"/>
            <a:chExt cx="1032562" cy="1029852"/>
          </a:xfrm>
        </p:grpSpPr>
        <p:sp>
          <p:nvSpPr>
            <p:cNvPr id="4" name="圆角矩形 3"/>
            <p:cNvSpPr/>
            <p:nvPr/>
          </p:nvSpPr>
          <p:spPr>
            <a:xfrm>
              <a:off x="652080" y="1715560"/>
              <a:ext cx="1032562" cy="1029852"/>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spAutoFit/>
            </a:bodyPr>
            <a:lstStyle/>
            <a:p>
              <a:pPr indent="457200" algn="ctr" eaLnBrk="0" fontAlgn="auto" hangingPunct="0">
                <a:spcBef>
                  <a:spcPct val="30000"/>
                </a:spcBef>
                <a:spcAft>
                  <a:spcPts val="0"/>
                </a:spcAft>
                <a:defRPr/>
              </a:pPr>
              <a:endParaRPr lang="zh-CN" altLang="en-US" sz="2400" b="1" dirty="0">
                <a:solidFill>
                  <a:prstClr val="white"/>
                </a:solidFill>
                <a:latin typeface="黑体" panose="02010609060101010101" pitchFamily="49" charset="-122"/>
                <a:ea typeface="黑体" panose="02010609060101010101" pitchFamily="49" charset="-122"/>
                <a:cs typeface="Arial Unicode MS" pitchFamily="34" charset="-122"/>
              </a:endParaRPr>
            </a:p>
          </p:txBody>
        </p:sp>
        <p:sp>
          <p:nvSpPr>
            <p:cNvPr id="114710" name="矩形 67"/>
            <p:cNvSpPr>
              <a:spLocks noChangeArrowheads="1"/>
            </p:cNvSpPr>
            <p:nvPr/>
          </p:nvSpPr>
          <p:spPr bwMode="auto">
            <a:xfrm>
              <a:off x="691224" y="1790170"/>
              <a:ext cx="954273" cy="7615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dirty="0">
                  <a:solidFill>
                    <a:srgbClr val="FFFF00"/>
                  </a:solidFill>
                  <a:latin typeface="黑体" panose="02010609060101010101" pitchFamily="49" charset="-122"/>
                  <a:ea typeface="黑体" panose="02010609060101010101" pitchFamily="49" charset="-122"/>
                </a:rPr>
                <a:t>端</a:t>
              </a:r>
            </a:p>
          </p:txBody>
        </p:sp>
      </p:grpSp>
      <p:grpSp>
        <p:nvGrpSpPr>
          <p:cNvPr id="114692" name="组合 104"/>
          <p:cNvGrpSpPr>
            <a:grpSpLocks/>
          </p:cNvGrpSpPr>
          <p:nvPr/>
        </p:nvGrpSpPr>
        <p:grpSpPr bwMode="auto">
          <a:xfrm>
            <a:off x="3673475" y="1400361"/>
            <a:ext cx="1985963" cy="1039813"/>
            <a:chOff x="652080" y="1715560"/>
            <a:chExt cx="1032562" cy="1029852"/>
          </a:xfrm>
        </p:grpSpPr>
        <p:sp>
          <p:nvSpPr>
            <p:cNvPr id="7" name="圆角矩形 6"/>
            <p:cNvSpPr/>
            <p:nvPr/>
          </p:nvSpPr>
          <p:spPr>
            <a:xfrm>
              <a:off x="652080" y="1715560"/>
              <a:ext cx="1032562" cy="1029852"/>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spAutoFit/>
            </a:bodyPr>
            <a:lstStyle/>
            <a:p>
              <a:pPr indent="457200" algn="ctr" eaLnBrk="0" fontAlgn="auto" hangingPunct="0">
                <a:spcBef>
                  <a:spcPct val="30000"/>
                </a:spcBef>
                <a:spcAft>
                  <a:spcPts val="0"/>
                </a:spcAft>
                <a:defRPr/>
              </a:pPr>
              <a:endParaRPr lang="zh-CN" altLang="en-US" sz="2400" b="1" dirty="0">
                <a:solidFill>
                  <a:prstClr val="white"/>
                </a:solidFill>
                <a:latin typeface="黑体" panose="02010609060101010101" pitchFamily="49" charset="-122"/>
                <a:ea typeface="黑体" panose="02010609060101010101" pitchFamily="49" charset="-122"/>
                <a:cs typeface="Arial Unicode MS" pitchFamily="34" charset="-122"/>
              </a:endParaRPr>
            </a:p>
          </p:txBody>
        </p:sp>
        <p:sp>
          <p:nvSpPr>
            <p:cNvPr id="114708" name="矩形 67"/>
            <p:cNvSpPr>
              <a:spLocks noChangeArrowheads="1"/>
            </p:cNvSpPr>
            <p:nvPr/>
          </p:nvSpPr>
          <p:spPr bwMode="auto">
            <a:xfrm>
              <a:off x="691224" y="1849725"/>
              <a:ext cx="954273" cy="761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FFFF00"/>
                  </a:solidFill>
                  <a:latin typeface="黑体" panose="02010609060101010101" pitchFamily="49" charset="-122"/>
                  <a:ea typeface="黑体" panose="02010609060101010101" pitchFamily="49" charset="-122"/>
                </a:rPr>
                <a:t>网</a:t>
              </a:r>
            </a:p>
          </p:txBody>
        </p:sp>
      </p:grpSp>
      <p:grpSp>
        <p:nvGrpSpPr>
          <p:cNvPr id="114693" name="组合 104"/>
          <p:cNvGrpSpPr>
            <a:grpSpLocks/>
          </p:cNvGrpSpPr>
          <p:nvPr/>
        </p:nvGrpSpPr>
        <p:grpSpPr bwMode="auto">
          <a:xfrm>
            <a:off x="6689725" y="1400361"/>
            <a:ext cx="1984375" cy="1039813"/>
            <a:chOff x="652080" y="1715560"/>
            <a:chExt cx="1032562" cy="1029852"/>
          </a:xfrm>
        </p:grpSpPr>
        <p:sp>
          <p:nvSpPr>
            <p:cNvPr id="10" name="圆角矩形 9"/>
            <p:cNvSpPr/>
            <p:nvPr/>
          </p:nvSpPr>
          <p:spPr>
            <a:xfrm>
              <a:off x="652080" y="1715560"/>
              <a:ext cx="1032562" cy="1029852"/>
            </a:xfrm>
            <a:prstGeom prst="roundRect">
              <a:avLst/>
            </a:prstGeom>
            <a:solidFill>
              <a:srgbClr val="00B0F0"/>
            </a:solidFill>
            <a:ln>
              <a:noFill/>
            </a:ln>
          </p:spPr>
          <p:style>
            <a:lnRef idx="1">
              <a:schemeClr val="accent1"/>
            </a:lnRef>
            <a:fillRef idx="3">
              <a:schemeClr val="accent1"/>
            </a:fillRef>
            <a:effectRef idx="2">
              <a:schemeClr val="accent1"/>
            </a:effectRef>
            <a:fontRef idx="minor">
              <a:schemeClr val="lt1"/>
            </a:fontRef>
          </p:style>
          <p:txBody>
            <a:bodyPr>
              <a:spAutoFit/>
            </a:bodyPr>
            <a:lstStyle/>
            <a:p>
              <a:pPr indent="457200" algn="ctr" eaLnBrk="0" fontAlgn="auto" hangingPunct="0">
                <a:spcBef>
                  <a:spcPct val="30000"/>
                </a:spcBef>
                <a:spcAft>
                  <a:spcPts val="0"/>
                </a:spcAft>
                <a:defRPr/>
              </a:pPr>
              <a:endParaRPr lang="zh-CN" altLang="en-US" sz="2400" b="1" dirty="0">
                <a:solidFill>
                  <a:prstClr val="white"/>
                </a:solidFill>
                <a:latin typeface="黑体" panose="02010609060101010101" pitchFamily="49" charset="-122"/>
                <a:ea typeface="黑体" panose="02010609060101010101" pitchFamily="49" charset="-122"/>
                <a:cs typeface="Arial Unicode MS" pitchFamily="34" charset="-122"/>
              </a:endParaRPr>
            </a:p>
          </p:txBody>
        </p:sp>
        <p:sp>
          <p:nvSpPr>
            <p:cNvPr id="114706" name="矩形 67"/>
            <p:cNvSpPr>
              <a:spLocks noChangeArrowheads="1"/>
            </p:cNvSpPr>
            <p:nvPr/>
          </p:nvSpPr>
          <p:spPr bwMode="auto">
            <a:xfrm>
              <a:off x="691224" y="1849725"/>
              <a:ext cx="954273" cy="76152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r>
                <a:rPr lang="zh-CN" altLang="en-US" sz="4400" b="1">
                  <a:solidFill>
                    <a:srgbClr val="FFFF00"/>
                  </a:solidFill>
                  <a:latin typeface="黑体" panose="02010609060101010101" pitchFamily="49" charset="-122"/>
                  <a:ea typeface="黑体" panose="02010609060101010101" pitchFamily="49" charset="-122"/>
                </a:rPr>
                <a:t>云</a:t>
              </a:r>
              <a:endParaRPr lang="en-US" altLang="zh-CN" sz="4400" b="1">
                <a:solidFill>
                  <a:srgbClr val="FFFF00"/>
                </a:solidFill>
                <a:latin typeface="黑体" panose="02010609060101010101" pitchFamily="49" charset="-122"/>
                <a:ea typeface="黑体" panose="02010609060101010101" pitchFamily="49" charset="-122"/>
              </a:endParaRPr>
            </a:p>
          </p:txBody>
        </p:sp>
      </p:grpSp>
      <p:sp>
        <p:nvSpPr>
          <p:cNvPr id="12" name="矩形 67"/>
          <p:cNvSpPr>
            <a:spLocks noChangeArrowheads="1"/>
          </p:cNvSpPr>
          <p:nvPr/>
        </p:nvSpPr>
        <p:spPr bwMode="auto">
          <a:xfrm>
            <a:off x="2987676" y="2590073"/>
            <a:ext cx="3357562" cy="507831"/>
          </a:xfrm>
          <a:prstGeom prst="rect">
            <a:avLst/>
          </a:prstGeom>
          <a:ln/>
          <a:extLst/>
        </p:spPr>
        <p:style>
          <a:lnRef idx="2">
            <a:schemeClr val="accent5"/>
          </a:lnRef>
          <a:fillRef idx="1">
            <a:schemeClr val="lt1"/>
          </a:fillRef>
          <a:effectRef idx="0">
            <a:schemeClr val="accent5"/>
          </a:effectRef>
          <a:fontRef idx="minor">
            <a:schemeClr val="dk1"/>
          </a:fontRef>
        </p:style>
        <p:txBody>
          <a:bodyPr wrap="square">
            <a:spAutoFit/>
          </a:bodyPr>
          <a:lstStyle/>
          <a:p>
            <a:pPr algn="ctr" fontAlgn="auto">
              <a:lnSpc>
                <a:spcPct val="150000"/>
              </a:lnSpc>
              <a:spcBef>
                <a:spcPts val="0"/>
              </a:spcBef>
              <a:spcAft>
                <a:spcPts val="0"/>
              </a:spcAft>
              <a:defRPr/>
            </a:pPr>
            <a:r>
              <a:rPr lang="zh-CN" altLang="en-US" b="1" dirty="0">
                <a:solidFill>
                  <a:prstClr val="black"/>
                </a:solidFill>
                <a:latin typeface="黑体" pitchFamily="49" charset="-122"/>
                <a:ea typeface="黑体" pitchFamily="49" charset="-122"/>
              </a:rPr>
              <a:t>安全通信</a:t>
            </a:r>
            <a:r>
              <a:rPr lang="zh-CN" altLang="en-US" b="1" dirty="0" smtClean="0">
                <a:solidFill>
                  <a:prstClr val="black"/>
                </a:solidFill>
                <a:latin typeface="黑体" pitchFamily="49" charset="-122"/>
                <a:ea typeface="黑体" pitchFamily="49" charset="-122"/>
              </a:rPr>
              <a:t>协议、可信</a:t>
            </a:r>
            <a:r>
              <a:rPr lang="zh-CN" altLang="en-US" b="1" dirty="0">
                <a:solidFill>
                  <a:prstClr val="black"/>
                </a:solidFill>
                <a:latin typeface="黑体" pitchFamily="49" charset="-122"/>
                <a:ea typeface="黑体" pitchFamily="49" charset="-122"/>
              </a:rPr>
              <a:t>接入网络</a:t>
            </a:r>
            <a:endParaRPr lang="en-US" altLang="zh-CN" b="1" dirty="0">
              <a:solidFill>
                <a:prstClr val="black"/>
              </a:solidFill>
              <a:latin typeface="黑体" pitchFamily="49" charset="-122"/>
              <a:ea typeface="黑体" pitchFamily="49" charset="-122"/>
            </a:endParaRPr>
          </a:p>
        </p:txBody>
      </p:sp>
      <p:sp>
        <p:nvSpPr>
          <p:cNvPr id="13" name="加号 12"/>
          <p:cNvSpPr/>
          <p:nvPr/>
        </p:nvSpPr>
        <p:spPr>
          <a:xfrm>
            <a:off x="2720975" y="1554349"/>
            <a:ext cx="704850" cy="69056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prstClr val="white"/>
              </a:solidFill>
            </a:endParaRPr>
          </a:p>
        </p:txBody>
      </p:sp>
      <p:sp>
        <p:nvSpPr>
          <p:cNvPr id="14" name="加号 13"/>
          <p:cNvSpPr/>
          <p:nvPr/>
        </p:nvSpPr>
        <p:spPr>
          <a:xfrm>
            <a:off x="5737225" y="1535299"/>
            <a:ext cx="704850" cy="68897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800">
              <a:solidFill>
                <a:prstClr val="white"/>
              </a:solidFill>
            </a:endParaRPr>
          </a:p>
        </p:txBody>
      </p:sp>
      <p:sp>
        <p:nvSpPr>
          <p:cNvPr id="17" name="矩形 16"/>
          <p:cNvSpPr/>
          <p:nvPr/>
        </p:nvSpPr>
        <p:spPr>
          <a:xfrm>
            <a:off x="6535458" y="2590073"/>
            <a:ext cx="2292910" cy="50783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gn="ctr" fontAlgn="auto">
              <a:lnSpc>
                <a:spcPct val="150000"/>
              </a:lnSpc>
              <a:spcBef>
                <a:spcPts val="0"/>
              </a:spcBef>
              <a:spcAft>
                <a:spcPts val="0"/>
              </a:spcAft>
              <a:defRPr/>
            </a:pPr>
            <a:r>
              <a:rPr lang="zh-CN" altLang="en-US" b="1" dirty="0">
                <a:solidFill>
                  <a:prstClr val="black"/>
                </a:solidFill>
                <a:latin typeface="黑体" pitchFamily="49" charset="-122"/>
                <a:ea typeface="黑体" pitchFamily="49" charset="-122"/>
              </a:rPr>
              <a:t>安全</a:t>
            </a:r>
            <a:r>
              <a:rPr lang="zh-CN" altLang="en-US" b="1" dirty="0" smtClean="0">
                <a:solidFill>
                  <a:prstClr val="black"/>
                </a:solidFill>
                <a:latin typeface="黑体" pitchFamily="49" charset="-122"/>
                <a:ea typeface="黑体" pitchFamily="49" charset="-122"/>
              </a:rPr>
              <a:t>认证、隐私保护</a:t>
            </a:r>
            <a:endParaRPr lang="zh-CN" altLang="en-US" b="1" dirty="0">
              <a:solidFill>
                <a:prstClr val="black"/>
              </a:solidFill>
              <a:latin typeface="黑体" pitchFamily="49" charset="-122"/>
              <a:ea typeface="黑体" pitchFamily="49" charset="-122"/>
            </a:endParaRPr>
          </a:p>
        </p:txBody>
      </p:sp>
      <p:sp>
        <p:nvSpPr>
          <p:cNvPr id="18" name="矩形 17"/>
          <p:cNvSpPr/>
          <p:nvPr/>
        </p:nvSpPr>
        <p:spPr>
          <a:xfrm>
            <a:off x="283699" y="2593920"/>
            <a:ext cx="2359491" cy="507831"/>
          </a:xfrm>
          <a:prstGeom prst="rect">
            <a:avLst/>
          </a:prstGeom>
          <a:ln/>
        </p:spPr>
        <p:style>
          <a:lnRef idx="2">
            <a:schemeClr val="accent5"/>
          </a:lnRef>
          <a:fillRef idx="1">
            <a:schemeClr val="lt1"/>
          </a:fillRef>
          <a:effectRef idx="0">
            <a:schemeClr val="accent5"/>
          </a:effectRef>
          <a:fontRef idx="minor">
            <a:schemeClr val="dk1"/>
          </a:fontRef>
        </p:style>
        <p:txBody>
          <a:bodyPr wrap="square">
            <a:spAutoFit/>
          </a:bodyPr>
          <a:lstStyle/>
          <a:p>
            <a:pPr algn="ctr" fontAlgn="auto">
              <a:lnSpc>
                <a:spcPct val="150000"/>
              </a:lnSpc>
              <a:spcBef>
                <a:spcPts val="0"/>
              </a:spcBef>
              <a:spcAft>
                <a:spcPts val="0"/>
              </a:spcAft>
              <a:defRPr/>
            </a:pPr>
            <a:r>
              <a:rPr lang="zh-CN" altLang="en-US" b="1" dirty="0">
                <a:solidFill>
                  <a:prstClr val="black"/>
                </a:solidFill>
                <a:latin typeface="黑体" pitchFamily="49" charset="-122"/>
                <a:ea typeface="黑体" pitchFamily="49" charset="-122"/>
              </a:rPr>
              <a:t>安全</a:t>
            </a:r>
            <a:r>
              <a:rPr lang="zh-CN" altLang="zh-CN" b="1" dirty="0" smtClean="0">
                <a:solidFill>
                  <a:prstClr val="black"/>
                </a:solidFill>
                <a:latin typeface="黑体" pitchFamily="49" charset="-122"/>
                <a:ea typeface="黑体" pitchFamily="49" charset="-122"/>
              </a:rPr>
              <a:t>防护</a:t>
            </a:r>
            <a:r>
              <a:rPr lang="zh-CN" altLang="en-US" b="1" dirty="0" smtClean="0">
                <a:solidFill>
                  <a:prstClr val="black"/>
                </a:solidFill>
                <a:latin typeface="黑体" pitchFamily="49" charset="-122"/>
                <a:ea typeface="黑体" pitchFamily="49" charset="-122"/>
              </a:rPr>
              <a:t>、抗毁</a:t>
            </a:r>
            <a:r>
              <a:rPr lang="zh-CN" altLang="en-US" b="1" dirty="0">
                <a:solidFill>
                  <a:prstClr val="black"/>
                </a:solidFill>
                <a:latin typeface="黑体" pitchFamily="49" charset="-122"/>
                <a:ea typeface="黑体" pitchFamily="49" charset="-122"/>
              </a:rPr>
              <a:t>检测</a:t>
            </a:r>
          </a:p>
        </p:txBody>
      </p:sp>
      <p:cxnSp>
        <p:nvCxnSpPr>
          <p:cNvPr id="19" name="直接连接符 18"/>
          <p:cNvCxnSpPr>
            <a:stCxn id="4" idx="2"/>
            <a:endCxn id="18" idx="0"/>
          </p:cNvCxnSpPr>
          <p:nvPr/>
        </p:nvCxnSpPr>
        <p:spPr>
          <a:xfrm>
            <a:off x="1458119" y="2440174"/>
            <a:ext cx="5326" cy="153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7" idx="2"/>
            <a:endCxn id="12" idx="0"/>
          </p:cNvCxnSpPr>
          <p:nvPr/>
        </p:nvCxnSpPr>
        <p:spPr>
          <a:xfrm>
            <a:off x="4666457" y="2440174"/>
            <a:ext cx="0" cy="149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0" idx="2"/>
            <a:endCxn id="17" idx="0"/>
          </p:cNvCxnSpPr>
          <p:nvPr/>
        </p:nvCxnSpPr>
        <p:spPr>
          <a:xfrm>
            <a:off x="7681913" y="2440174"/>
            <a:ext cx="0" cy="149899"/>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normAutofit fontScale="90000"/>
          </a:bodyPr>
          <a:lstStyle/>
          <a:p>
            <a:r>
              <a:rPr dirty="0" smtClean="0">
                <a:solidFill>
                  <a:srgbClr val="FF0000"/>
                </a:solidFill>
              </a:rPr>
              <a:t>脑机应用</a:t>
            </a:r>
            <a:r>
              <a:rPr dirty="0" smtClean="0"/>
              <a:t>：</a:t>
            </a:r>
            <a:r>
              <a:rPr lang="zh-CN" altLang="en-US" dirty="0" smtClean="0">
                <a:solidFill>
                  <a:srgbClr val="002060"/>
                </a:solidFill>
              </a:rPr>
              <a:t>机器脑</a:t>
            </a:r>
            <a:r>
              <a:rPr lang="en-US" altLang="zh-CN" dirty="0" smtClean="0">
                <a:solidFill>
                  <a:srgbClr val="002060"/>
                </a:solidFill>
              </a:rPr>
              <a:t>-</a:t>
            </a:r>
            <a:r>
              <a:rPr lang="zh-CN" altLang="en-US" dirty="0" smtClean="0">
                <a:solidFill>
                  <a:srgbClr val="002060"/>
                </a:solidFill>
              </a:rPr>
              <a:t>车</a:t>
            </a:r>
            <a:r>
              <a:rPr lang="zh-CN" altLang="en-US" dirty="0">
                <a:solidFill>
                  <a:srgbClr val="002060"/>
                </a:solidFill>
              </a:rPr>
              <a:t>联网信息</a:t>
            </a:r>
            <a:r>
              <a:rPr lang="zh-CN" altLang="en-US" dirty="0" smtClean="0">
                <a:solidFill>
                  <a:srgbClr val="002060"/>
                </a:solidFill>
              </a:rPr>
              <a:t>安全</a:t>
            </a:r>
            <a:endParaRPr lang="zh-CN" altLang="en-US" dirty="0"/>
          </a:p>
        </p:txBody>
      </p:sp>
      <p:sp>
        <p:nvSpPr>
          <p:cNvPr id="24" name="文本框 23"/>
          <p:cNvSpPr txBox="1"/>
          <p:nvPr/>
        </p:nvSpPr>
        <p:spPr>
          <a:xfrm>
            <a:off x="283699" y="874060"/>
            <a:ext cx="2723823"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zh-CN" altLang="en-US" b="1" dirty="0" smtClean="0">
                <a:solidFill>
                  <a:srgbClr val="FF0000"/>
                </a:solidFill>
              </a:rPr>
              <a:t>率先建立车联网安全体系</a:t>
            </a:r>
            <a:endParaRPr lang="zh-CN" altLang="en-US" b="1" dirty="0">
              <a:solidFill>
                <a:srgbClr val="FF0000"/>
              </a:solidFill>
            </a:endParaRPr>
          </a:p>
        </p:txBody>
      </p:sp>
      <p:sp>
        <p:nvSpPr>
          <p:cNvPr id="26" name="矩形 25"/>
          <p:cNvSpPr/>
          <p:nvPr/>
        </p:nvSpPr>
        <p:spPr>
          <a:xfrm>
            <a:off x="283699" y="3279037"/>
            <a:ext cx="4833374" cy="369332"/>
          </a:xfrm>
          <a:prstGeom prst="rect">
            <a:avLst/>
          </a:prstGeom>
        </p:spPr>
        <p:style>
          <a:lnRef idx="1">
            <a:schemeClr val="accent3"/>
          </a:lnRef>
          <a:fillRef idx="2">
            <a:schemeClr val="accent3"/>
          </a:fillRef>
          <a:effectRef idx="1">
            <a:schemeClr val="accent3"/>
          </a:effectRef>
          <a:fontRef idx="minor">
            <a:schemeClr val="dk1"/>
          </a:fontRef>
        </p:style>
        <p:txBody>
          <a:bodyPr wrap="none" rtlCol="0">
            <a:spAutoFit/>
          </a:bodyPr>
          <a:lstStyle/>
          <a:p>
            <a:r>
              <a:rPr lang="zh-CN" altLang="en-US" b="1" dirty="0">
                <a:solidFill>
                  <a:srgbClr val="FF0000"/>
                </a:solidFill>
              </a:rPr>
              <a:t>总线协议加密、安全设备认证、访问权限管理</a:t>
            </a:r>
          </a:p>
        </p:txBody>
      </p:sp>
      <p:pic>
        <p:nvPicPr>
          <p:cNvPr id="37" name="图片 31"/>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5401141" y="3482571"/>
            <a:ext cx="3511550" cy="1489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任意多边形 37"/>
          <p:cNvSpPr/>
          <p:nvPr/>
        </p:nvSpPr>
        <p:spPr>
          <a:xfrm>
            <a:off x="349248" y="3825126"/>
            <a:ext cx="1736725" cy="576262"/>
          </a:xfrm>
          <a:custGeom>
            <a:avLst/>
            <a:gdLst>
              <a:gd name="connsiteX0" fmla="*/ 0 w 1912928"/>
              <a:gd name="connsiteY0" fmla="*/ 0 h 583443"/>
              <a:gd name="connsiteX1" fmla="*/ 1912928 w 1912928"/>
              <a:gd name="connsiteY1" fmla="*/ 0 h 583443"/>
              <a:gd name="connsiteX2" fmla="*/ 1912928 w 1912928"/>
              <a:gd name="connsiteY2" fmla="*/ 583443 h 583443"/>
              <a:gd name="connsiteX3" fmla="*/ 0 w 1912928"/>
              <a:gd name="connsiteY3" fmla="*/ 583443 h 583443"/>
              <a:gd name="connsiteX4" fmla="*/ 0 w 1912928"/>
              <a:gd name="connsiteY4" fmla="*/ 0 h 58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928" h="583443">
                <a:moveTo>
                  <a:pt x="0" y="0"/>
                </a:moveTo>
                <a:lnTo>
                  <a:pt x="1912928" y="0"/>
                </a:lnTo>
                <a:lnTo>
                  <a:pt x="1912928" y="583443"/>
                </a:lnTo>
                <a:lnTo>
                  <a:pt x="0" y="583443"/>
                </a:lnTo>
                <a:lnTo>
                  <a:pt x="0" y="0"/>
                </a:lnTo>
                <a:close/>
              </a:path>
            </a:pathLst>
          </a:custGeom>
          <a:solidFill>
            <a:srgbClr val="7030A0"/>
          </a:solidFill>
          <a:ln>
            <a:noFill/>
          </a:ln>
        </p:spPr>
        <p:style>
          <a:lnRef idx="3">
            <a:schemeClr val="lt1"/>
          </a:lnRef>
          <a:fillRef idx="1">
            <a:schemeClr val="accent3"/>
          </a:fillRef>
          <a:effectRef idx="1">
            <a:schemeClr val="accent3"/>
          </a:effectRef>
          <a:fontRef idx="minor">
            <a:schemeClr val="lt1"/>
          </a:fontRef>
        </p:style>
        <p:txBody>
          <a:bodyPr lIns="12700" tIns="12700" rIns="12700" bIns="12700" spcCol="1270" anchor="ctr"/>
          <a:lstStyle>
            <a:defPPr>
              <a:defRPr lang="zh-CN"/>
            </a:defPPr>
            <a:lvl1pPr algn="l" rtl="0" eaLnBrk="0" fontAlgn="base" hangingPunct="0">
              <a:spcBef>
                <a:spcPct val="0"/>
              </a:spcBef>
              <a:spcAft>
                <a:spcPct val="0"/>
              </a:spcAft>
              <a:defRPr sz="1200" b="1" kern="1200">
                <a:solidFill>
                  <a:schemeClr val="lt1"/>
                </a:solidFill>
                <a:latin typeface="+mn-lt"/>
                <a:ea typeface="+mn-ea"/>
                <a:cs typeface="+mn-cs"/>
              </a:defRPr>
            </a:lvl1pPr>
            <a:lvl2pPr marL="457200" algn="l" rtl="0" eaLnBrk="0" fontAlgn="base" hangingPunct="0">
              <a:spcBef>
                <a:spcPct val="0"/>
              </a:spcBef>
              <a:spcAft>
                <a:spcPct val="0"/>
              </a:spcAft>
              <a:defRPr sz="1200" b="1" kern="1200">
                <a:solidFill>
                  <a:schemeClr val="lt1"/>
                </a:solidFill>
                <a:latin typeface="+mn-lt"/>
                <a:ea typeface="+mn-ea"/>
                <a:cs typeface="+mn-cs"/>
              </a:defRPr>
            </a:lvl2pPr>
            <a:lvl3pPr marL="914400" algn="l" rtl="0" eaLnBrk="0" fontAlgn="base" hangingPunct="0">
              <a:spcBef>
                <a:spcPct val="0"/>
              </a:spcBef>
              <a:spcAft>
                <a:spcPct val="0"/>
              </a:spcAft>
              <a:defRPr sz="1200" b="1" kern="1200">
                <a:solidFill>
                  <a:schemeClr val="lt1"/>
                </a:solidFill>
                <a:latin typeface="+mn-lt"/>
                <a:ea typeface="+mn-ea"/>
                <a:cs typeface="+mn-cs"/>
              </a:defRPr>
            </a:lvl3pPr>
            <a:lvl4pPr marL="1371600" algn="l" rtl="0" eaLnBrk="0" fontAlgn="base" hangingPunct="0">
              <a:spcBef>
                <a:spcPct val="0"/>
              </a:spcBef>
              <a:spcAft>
                <a:spcPct val="0"/>
              </a:spcAft>
              <a:defRPr sz="1200" b="1" kern="1200">
                <a:solidFill>
                  <a:schemeClr val="lt1"/>
                </a:solidFill>
                <a:latin typeface="+mn-lt"/>
                <a:ea typeface="+mn-ea"/>
                <a:cs typeface="+mn-cs"/>
              </a:defRPr>
            </a:lvl4pPr>
            <a:lvl5pPr marL="1828800" algn="l" rtl="0" eaLnBrk="0" fontAlgn="base" hangingPunct="0">
              <a:spcBef>
                <a:spcPct val="0"/>
              </a:spcBef>
              <a:spcAft>
                <a:spcPct val="0"/>
              </a:spcAft>
              <a:defRPr sz="1200" b="1" kern="1200">
                <a:solidFill>
                  <a:schemeClr val="lt1"/>
                </a:solidFill>
                <a:latin typeface="+mn-lt"/>
                <a:ea typeface="+mn-ea"/>
                <a:cs typeface="+mn-cs"/>
              </a:defRPr>
            </a:lvl5pPr>
            <a:lvl6pPr marL="2286000" algn="l" defTabSz="914400" rtl="0" eaLnBrk="1" latinLnBrk="0" hangingPunct="1">
              <a:defRPr sz="1200" b="1" kern="1200">
                <a:solidFill>
                  <a:schemeClr val="lt1"/>
                </a:solidFill>
                <a:latin typeface="+mn-lt"/>
                <a:ea typeface="+mn-ea"/>
                <a:cs typeface="+mn-cs"/>
              </a:defRPr>
            </a:lvl6pPr>
            <a:lvl7pPr marL="2743200" algn="l" defTabSz="914400" rtl="0" eaLnBrk="1" latinLnBrk="0" hangingPunct="1">
              <a:defRPr sz="1200" b="1" kern="1200">
                <a:solidFill>
                  <a:schemeClr val="lt1"/>
                </a:solidFill>
                <a:latin typeface="+mn-lt"/>
                <a:ea typeface="+mn-ea"/>
                <a:cs typeface="+mn-cs"/>
              </a:defRPr>
            </a:lvl7pPr>
            <a:lvl8pPr marL="3200400" algn="l" defTabSz="914400" rtl="0" eaLnBrk="1" latinLnBrk="0" hangingPunct="1">
              <a:defRPr sz="1200" b="1" kern="1200">
                <a:solidFill>
                  <a:schemeClr val="lt1"/>
                </a:solidFill>
                <a:latin typeface="+mn-lt"/>
                <a:ea typeface="+mn-ea"/>
                <a:cs typeface="+mn-cs"/>
              </a:defRPr>
            </a:lvl8pPr>
            <a:lvl9pPr marL="3657600" algn="l" defTabSz="914400" rtl="0" eaLnBrk="1" latinLnBrk="0" hangingPunct="1">
              <a:defRPr sz="1200" b="1" kern="1200">
                <a:solidFill>
                  <a:schemeClr val="lt1"/>
                </a:solidFill>
                <a:latin typeface="+mn-lt"/>
                <a:ea typeface="+mn-ea"/>
                <a:cs typeface="+mn-cs"/>
              </a:defRPr>
            </a:lvl9pPr>
          </a:lstStyle>
          <a:p>
            <a:pPr algn="ctr" defTabSz="889000">
              <a:lnSpc>
                <a:spcPct val="90000"/>
              </a:lnSpc>
              <a:spcAft>
                <a:spcPct val="35000"/>
              </a:spcAft>
              <a:defRPr/>
            </a:pPr>
            <a:r>
              <a:rPr lang="zh-CN" altLang="en-US" sz="1600" dirty="0" smtClean="0">
                <a:solidFill>
                  <a:prstClr val="white"/>
                </a:solidFill>
                <a:latin typeface="微软雅黑" pitchFamily="34" charset="-122"/>
                <a:ea typeface="微软雅黑" pitchFamily="34" charset="-122"/>
              </a:rPr>
              <a:t>车载总线</a:t>
            </a:r>
            <a:endParaRPr lang="zh-CN" altLang="en-US" sz="1600" dirty="0">
              <a:solidFill>
                <a:prstClr val="white"/>
              </a:solidFill>
              <a:latin typeface="微软雅黑" pitchFamily="34" charset="-122"/>
              <a:ea typeface="微软雅黑" pitchFamily="34" charset="-122"/>
            </a:endParaRPr>
          </a:p>
        </p:txBody>
      </p:sp>
      <p:sp>
        <p:nvSpPr>
          <p:cNvPr id="39" name="左大括号 33"/>
          <p:cNvSpPr>
            <a:spLocks/>
          </p:cNvSpPr>
          <p:nvPr/>
        </p:nvSpPr>
        <p:spPr bwMode="auto">
          <a:xfrm>
            <a:off x="2085974" y="3750146"/>
            <a:ext cx="225425" cy="792162"/>
          </a:xfrm>
          <a:prstGeom prst="leftBrace">
            <a:avLst>
              <a:gd name="adj1" fmla="val 8346"/>
              <a:gd name="adj2" fmla="val 50000"/>
            </a:avLst>
          </a:prstGeom>
          <a:noFill/>
          <a:ln w="19050" algn="ctr">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200" b="1">
              <a:solidFill>
                <a:srgbClr val="000000"/>
              </a:solidFill>
            </a:endParaRPr>
          </a:p>
        </p:txBody>
      </p:sp>
      <p:sp>
        <p:nvSpPr>
          <p:cNvPr id="40" name="文本框 20"/>
          <p:cNvSpPr txBox="1">
            <a:spLocks noChangeArrowheads="1"/>
          </p:cNvSpPr>
          <p:nvPr/>
        </p:nvSpPr>
        <p:spPr bwMode="auto">
          <a:xfrm>
            <a:off x="2311400" y="3605682"/>
            <a:ext cx="3744913"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rPr>
              <a:t>车身控制：</a:t>
            </a:r>
            <a:r>
              <a:rPr lang="en-US" altLang="zh-CN" sz="1400" dirty="0">
                <a:solidFill>
                  <a:srgbClr val="000000"/>
                </a:solidFill>
                <a:latin typeface="微软雅黑" panose="020B0503020204020204" pitchFamily="34" charset="-122"/>
                <a:ea typeface="微软雅黑" panose="020B0503020204020204" pitchFamily="34" charset="-122"/>
              </a:rPr>
              <a:t>CAN</a:t>
            </a:r>
            <a:r>
              <a:rPr lang="en-US" altLang="zh-CN" sz="1400" b="1" dirty="0">
                <a:solidFill>
                  <a:srgbClr val="000000"/>
                </a:solidFill>
                <a:latin typeface="微软雅黑" panose="020B0503020204020204" pitchFamily="34" charset="-122"/>
                <a:ea typeface="微软雅黑" panose="020B0503020204020204" pitchFamily="34" charset="-122"/>
              </a:rPr>
              <a:t> </a:t>
            </a:r>
          </a:p>
          <a:p>
            <a:pPr>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rPr>
              <a:t>舒适性控制：</a:t>
            </a:r>
            <a:r>
              <a:rPr lang="en-US" altLang="zh-CN" sz="1400" dirty="0">
                <a:solidFill>
                  <a:srgbClr val="000000"/>
                </a:solidFill>
                <a:latin typeface="微软雅黑" panose="020B0503020204020204" pitchFamily="34" charset="-122"/>
                <a:ea typeface="微软雅黑" panose="020B0503020204020204" pitchFamily="34" charset="-122"/>
              </a:rPr>
              <a:t>LIN</a:t>
            </a:r>
            <a:r>
              <a:rPr lang="en-US" altLang="zh-CN" sz="1400" b="1" dirty="0">
                <a:solidFill>
                  <a:srgbClr val="000000"/>
                </a:solidFill>
                <a:latin typeface="微软雅黑" panose="020B0503020204020204" pitchFamily="34" charset="-122"/>
                <a:ea typeface="微软雅黑" panose="020B0503020204020204" pitchFamily="34" charset="-122"/>
              </a:rPr>
              <a:t> </a:t>
            </a:r>
          </a:p>
          <a:p>
            <a:pPr>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rPr>
              <a:t>多媒体控制：</a:t>
            </a:r>
            <a:r>
              <a:rPr lang="zh-CN" altLang="en-US" sz="1400" dirty="0">
                <a:solidFill>
                  <a:srgbClr val="000000"/>
                </a:solidFill>
                <a:latin typeface="微软雅黑" panose="020B0503020204020204" pitchFamily="34" charset="-122"/>
                <a:ea typeface="微软雅黑" panose="020B0503020204020204" pitchFamily="34" charset="-122"/>
              </a:rPr>
              <a:t>蓝牙</a:t>
            </a:r>
            <a:r>
              <a:rPr lang="en-US" altLang="zh-CN" sz="1400" dirty="0">
                <a:solidFill>
                  <a:srgbClr val="000000"/>
                </a:solidFill>
                <a:latin typeface="微软雅黑" panose="020B0503020204020204" pitchFamily="34" charset="-122"/>
                <a:ea typeface="微软雅黑" panose="020B0503020204020204" pitchFamily="34" charset="-122"/>
              </a:rPr>
              <a:t>/MOST/ZigBee </a:t>
            </a:r>
          </a:p>
          <a:p>
            <a:pPr>
              <a:buFont typeface="Arial" panose="020B0604020202020204" pitchFamily="34" charset="0"/>
              <a:buChar char="•"/>
            </a:pPr>
            <a:r>
              <a:rPr lang="zh-CN" altLang="en-US" sz="1400" b="1" dirty="0">
                <a:solidFill>
                  <a:srgbClr val="000000"/>
                </a:solidFill>
                <a:latin typeface="微软雅黑" panose="020B0503020204020204" pitchFamily="34" charset="-122"/>
                <a:ea typeface="微软雅黑" panose="020B0503020204020204" pitchFamily="34" charset="-122"/>
              </a:rPr>
              <a:t>底盘控制：</a:t>
            </a:r>
            <a:r>
              <a:rPr lang="en-US" altLang="zh-CN" sz="1400" dirty="0" err="1">
                <a:solidFill>
                  <a:srgbClr val="000000"/>
                </a:solidFill>
                <a:latin typeface="微软雅黑" panose="020B0503020204020204" pitchFamily="34" charset="-122"/>
                <a:ea typeface="微软雅黑" panose="020B0503020204020204" pitchFamily="34" charset="-122"/>
              </a:rPr>
              <a:t>FlexRay</a:t>
            </a:r>
            <a:r>
              <a:rPr lang="en-US" altLang="zh-CN" sz="1400" b="1" dirty="0">
                <a:solidFill>
                  <a:srgbClr val="000000"/>
                </a:solidFill>
                <a:latin typeface="微软雅黑" panose="020B0503020204020204" pitchFamily="34" charset="-122"/>
                <a:ea typeface="微软雅黑" panose="020B0503020204020204" pitchFamily="34" charset="-122"/>
              </a:rPr>
              <a:t> </a:t>
            </a:r>
          </a:p>
        </p:txBody>
      </p:sp>
      <p:pic>
        <p:nvPicPr>
          <p:cNvPr id="41" name="图片 38"/>
          <p:cNvPicPr>
            <a:picLocks noChangeAspect="1"/>
          </p:cNvPicPr>
          <p:nvPr/>
        </p:nvPicPr>
        <p:blipFill>
          <a:blip r:embed="rId4">
            <a:extLst>
              <a:ext uri="{28A0092B-C50C-407E-A947-70E740481C1C}">
                <a14:useLocalDpi xmlns="" xmlns:a14="http://schemas.microsoft.com/office/drawing/2010/main" val="0"/>
              </a:ext>
            </a:extLst>
          </a:blip>
          <a:srcRect/>
          <a:stretch>
            <a:fillRect/>
          </a:stretch>
        </p:blipFill>
        <p:spPr bwMode="auto">
          <a:xfrm>
            <a:off x="5995240" y="5019265"/>
            <a:ext cx="2833128" cy="136047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2" name="组合 41"/>
          <p:cNvGrpSpPr>
            <a:grpSpLocks/>
          </p:cNvGrpSpPr>
          <p:nvPr/>
        </p:nvGrpSpPr>
        <p:grpSpPr bwMode="auto">
          <a:xfrm>
            <a:off x="2060148" y="4599573"/>
            <a:ext cx="980635" cy="1945929"/>
            <a:chOff x="506686" y="1037239"/>
            <a:chExt cx="2137052" cy="3784343"/>
          </a:xfrm>
        </p:grpSpPr>
        <p:sp>
          <p:nvSpPr>
            <p:cNvPr id="43" name="任意多边形 42"/>
            <p:cNvSpPr/>
            <p:nvPr/>
          </p:nvSpPr>
          <p:spPr>
            <a:xfrm>
              <a:off x="506686" y="1037239"/>
              <a:ext cx="2137052" cy="985771"/>
            </a:xfrm>
            <a:custGeom>
              <a:avLst/>
              <a:gdLst>
                <a:gd name="connsiteX0" fmla="*/ 0 w 1912928"/>
                <a:gd name="connsiteY0" fmla="*/ 0 h 583443"/>
                <a:gd name="connsiteX1" fmla="*/ 1912928 w 1912928"/>
                <a:gd name="connsiteY1" fmla="*/ 0 h 583443"/>
                <a:gd name="connsiteX2" fmla="*/ 1912928 w 1912928"/>
                <a:gd name="connsiteY2" fmla="*/ 583443 h 583443"/>
                <a:gd name="connsiteX3" fmla="*/ 0 w 1912928"/>
                <a:gd name="connsiteY3" fmla="*/ 583443 h 583443"/>
                <a:gd name="connsiteX4" fmla="*/ 0 w 1912928"/>
                <a:gd name="connsiteY4" fmla="*/ 0 h 58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928" h="583443">
                  <a:moveTo>
                    <a:pt x="0" y="0"/>
                  </a:moveTo>
                  <a:lnTo>
                    <a:pt x="1912928" y="0"/>
                  </a:lnTo>
                  <a:lnTo>
                    <a:pt x="1912928" y="583443"/>
                  </a:lnTo>
                  <a:lnTo>
                    <a:pt x="0" y="583443"/>
                  </a:lnTo>
                  <a:lnTo>
                    <a:pt x="0" y="0"/>
                  </a:lnTo>
                  <a:close/>
                </a:path>
              </a:pathLst>
            </a:custGeom>
            <a:solidFill>
              <a:srgbClr val="7030A0"/>
            </a:solidFill>
            <a:ln>
              <a:noFill/>
            </a:ln>
          </p:spPr>
          <p:style>
            <a:lnRef idx="3">
              <a:schemeClr val="lt1"/>
            </a:lnRef>
            <a:fillRef idx="1">
              <a:schemeClr val="accent3"/>
            </a:fillRef>
            <a:effectRef idx="1">
              <a:schemeClr val="accent3"/>
            </a:effectRef>
            <a:fontRef idx="minor">
              <a:schemeClr val="lt1"/>
            </a:fontRef>
          </p:style>
          <p:txBody>
            <a:bodyPr lIns="12700" tIns="12700" rIns="12700" bIns="12700" spcCol="1270" anchor="ctr"/>
            <a:lstStyle/>
            <a:p>
              <a:pPr algn="ctr" defTabSz="889000" fontAlgn="auto">
                <a:lnSpc>
                  <a:spcPct val="90000"/>
                </a:lnSpc>
                <a:spcAft>
                  <a:spcPct val="35000"/>
                </a:spcAft>
                <a:defRPr/>
              </a:pPr>
              <a:r>
                <a:rPr lang="zh-CN" altLang="en-US" sz="1050" dirty="0">
                  <a:solidFill>
                    <a:prstClr val="white"/>
                  </a:solidFill>
                  <a:latin typeface="微软雅黑" pitchFamily="34" charset="-122"/>
                  <a:ea typeface="微软雅黑" pitchFamily="34" charset="-122"/>
                </a:rPr>
                <a:t>车内网关</a:t>
              </a:r>
            </a:p>
          </p:txBody>
        </p:sp>
        <p:cxnSp>
          <p:nvCxnSpPr>
            <p:cNvPr id="44" name="直接箭头连接符 5"/>
            <p:cNvCxnSpPr>
              <a:cxnSpLocks noChangeShapeType="1"/>
            </p:cNvCxnSpPr>
            <p:nvPr/>
          </p:nvCxnSpPr>
          <p:spPr bwMode="auto">
            <a:xfrm>
              <a:off x="1575212" y="2022579"/>
              <a:ext cx="0" cy="432048"/>
            </a:xfrm>
            <a:prstGeom prst="straightConnector1">
              <a:avLst/>
            </a:prstGeom>
            <a:noFill/>
            <a:ln w="25400"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45" name="任意多边形 44"/>
            <p:cNvSpPr/>
            <p:nvPr/>
          </p:nvSpPr>
          <p:spPr>
            <a:xfrm>
              <a:off x="506686" y="2454781"/>
              <a:ext cx="2137052" cy="1015931"/>
            </a:xfrm>
            <a:custGeom>
              <a:avLst/>
              <a:gdLst>
                <a:gd name="connsiteX0" fmla="*/ 0 w 1912928"/>
                <a:gd name="connsiteY0" fmla="*/ 0 h 583443"/>
                <a:gd name="connsiteX1" fmla="*/ 1912928 w 1912928"/>
                <a:gd name="connsiteY1" fmla="*/ 0 h 583443"/>
                <a:gd name="connsiteX2" fmla="*/ 1912928 w 1912928"/>
                <a:gd name="connsiteY2" fmla="*/ 583443 h 583443"/>
                <a:gd name="connsiteX3" fmla="*/ 0 w 1912928"/>
                <a:gd name="connsiteY3" fmla="*/ 583443 h 583443"/>
                <a:gd name="connsiteX4" fmla="*/ 0 w 1912928"/>
                <a:gd name="connsiteY4" fmla="*/ 0 h 58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928" h="583443">
                  <a:moveTo>
                    <a:pt x="0" y="0"/>
                  </a:moveTo>
                  <a:lnTo>
                    <a:pt x="1912928" y="0"/>
                  </a:lnTo>
                  <a:lnTo>
                    <a:pt x="1912928" y="583443"/>
                  </a:lnTo>
                  <a:lnTo>
                    <a:pt x="0" y="583443"/>
                  </a:lnTo>
                  <a:lnTo>
                    <a:pt x="0" y="0"/>
                  </a:lnTo>
                  <a:close/>
                </a:path>
              </a:pathLst>
            </a:custGeom>
            <a:solidFill>
              <a:srgbClr val="7030A0"/>
            </a:solidFill>
            <a:ln>
              <a:noFill/>
            </a:ln>
          </p:spPr>
          <p:style>
            <a:lnRef idx="3">
              <a:schemeClr val="lt1"/>
            </a:lnRef>
            <a:fillRef idx="1">
              <a:schemeClr val="accent3"/>
            </a:fillRef>
            <a:effectRef idx="1">
              <a:schemeClr val="accent3"/>
            </a:effectRef>
            <a:fontRef idx="minor">
              <a:schemeClr val="lt1"/>
            </a:fontRef>
          </p:style>
          <p:txBody>
            <a:bodyPr lIns="12700" tIns="12700" rIns="12700" bIns="12700" spcCol="1270" anchor="ctr"/>
            <a:lstStyle/>
            <a:p>
              <a:pPr algn="ctr" defTabSz="889000" fontAlgn="auto">
                <a:lnSpc>
                  <a:spcPct val="90000"/>
                </a:lnSpc>
                <a:spcAft>
                  <a:spcPct val="35000"/>
                </a:spcAft>
                <a:defRPr/>
              </a:pPr>
              <a:r>
                <a:rPr lang="zh-CN" altLang="en-US" sz="1050" dirty="0">
                  <a:solidFill>
                    <a:prstClr val="white"/>
                  </a:solidFill>
                  <a:latin typeface="微软雅黑" pitchFamily="34" charset="-122"/>
                  <a:ea typeface="微软雅黑" pitchFamily="34" charset="-122"/>
                </a:rPr>
                <a:t>车间认证</a:t>
              </a:r>
            </a:p>
          </p:txBody>
        </p:sp>
        <p:cxnSp>
          <p:nvCxnSpPr>
            <p:cNvPr id="46" name="直接箭头连接符 7"/>
            <p:cNvCxnSpPr>
              <a:cxnSpLocks noChangeShapeType="1"/>
            </p:cNvCxnSpPr>
            <p:nvPr/>
          </p:nvCxnSpPr>
          <p:spPr bwMode="auto">
            <a:xfrm>
              <a:off x="1575212" y="3452802"/>
              <a:ext cx="0" cy="471265"/>
            </a:xfrm>
            <a:prstGeom prst="straightConnector1">
              <a:avLst/>
            </a:prstGeom>
            <a:noFill/>
            <a:ln w="25400" algn="ctr">
              <a:solidFill>
                <a:schemeClr val="tx1"/>
              </a:solidFill>
              <a:round/>
              <a:headEnd/>
              <a:tailEnd type="arrow" w="med" len="med"/>
            </a:ln>
            <a:extLst>
              <a:ext uri="{909E8E84-426E-40DD-AFC4-6F175D3DCCD1}">
                <a14:hiddenFill xmlns="" xmlns:a14="http://schemas.microsoft.com/office/drawing/2010/main">
                  <a:noFill/>
                </a14:hiddenFill>
              </a:ext>
            </a:extLst>
          </p:spPr>
        </p:cxnSp>
        <p:sp>
          <p:nvSpPr>
            <p:cNvPr id="47" name="任意多边形 46"/>
            <p:cNvSpPr/>
            <p:nvPr/>
          </p:nvSpPr>
          <p:spPr>
            <a:xfrm>
              <a:off x="506686" y="3899308"/>
              <a:ext cx="2137052" cy="922274"/>
            </a:xfrm>
            <a:custGeom>
              <a:avLst/>
              <a:gdLst>
                <a:gd name="connsiteX0" fmla="*/ 0 w 1912928"/>
                <a:gd name="connsiteY0" fmla="*/ 0 h 583443"/>
                <a:gd name="connsiteX1" fmla="*/ 1912928 w 1912928"/>
                <a:gd name="connsiteY1" fmla="*/ 0 h 583443"/>
                <a:gd name="connsiteX2" fmla="*/ 1912928 w 1912928"/>
                <a:gd name="connsiteY2" fmla="*/ 583443 h 583443"/>
                <a:gd name="connsiteX3" fmla="*/ 0 w 1912928"/>
                <a:gd name="connsiteY3" fmla="*/ 583443 h 583443"/>
                <a:gd name="connsiteX4" fmla="*/ 0 w 1912928"/>
                <a:gd name="connsiteY4" fmla="*/ 0 h 583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2928" h="583443">
                  <a:moveTo>
                    <a:pt x="0" y="0"/>
                  </a:moveTo>
                  <a:lnTo>
                    <a:pt x="1912928" y="0"/>
                  </a:lnTo>
                  <a:lnTo>
                    <a:pt x="1912928" y="583443"/>
                  </a:lnTo>
                  <a:lnTo>
                    <a:pt x="0" y="583443"/>
                  </a:lnTo>
                  <a:lnTo>
                    <a:pt x="0" y="0"/>
                  </a:lnTo>
                  <a:close/>
                </a:path>
              </a:pathLst>
            </a:custGeom>
            <a:solidFill>
              <a:srgbClr val="7030A0"/>
            </a:solidFill>
            <a:ln>
              <a:noFill/>
            </a:ln>
          </p:spPr>
          <p:style>
            <a:lnRef idx="3">
              <a:schemeClr val="lt1"/>
            </a:lnRef>
            <a:fillRef idx="1">
              <a:schemeClr val="accent3"/>
            </a:fillRef>
            <a:effectRef idx="1">
              <a:schemeClr val="accent3"/>
            </a:effectRef>
            <a:fontRef idx="minor">
              <a:schemeClr val="lt1"/>
            </a:fontRef>
          </p:style>
          <p:txBody>
            <a:bodyPr lIns="12700" tIns="12700" rIns="12700" bIns="12700" spcCol="1270" anchor="ctr"/>
            <a:lstStyle/>
            <a:p>
              <a:pPr algn="ctr" defTabSz="889000" fontAlgn="auto">
                <a:lnSpc>
                  <a:spcPct val="90000"/>
                </a:lnSpc>
                <a:spcAft>
                  <a:spcPct val="35000"/>
                </a:spcAft>
                <a:defRPr/>
              </a:pPr>
              <a:r>
                <a:rPr lang="zh-CN" altLang="en-US" sz="1050" dirty="0">
                  <a:solidFill>
                    <a:prstClr val="white"/>
                  </a:solidFill>
                  <a:latin typeface="微软雅黑" pitchFamily="34" charset="-122"/>
                  <a:ea typeface="微软雅黑" pitchFamily="34" charset="-122"/>
                </a:rPr>
                <a:t>主动防御                                                                                                                           </a:t>
              </a:r>
            </a:p>
          </p:txBody>
        </p:sp>
      </p:grpSp>
      <p:grpSp>
        <p:nvGrpSpPr>
          <p:cNvPr id="48" name="组合 17"/>
          <p:cNvGrpSpPr>
            <a:grpSpLocks/>
          </p:cNvGrpSpPr>
          <p:nvPr/>
        </p:nvGrpSpPr>
        <p:grpSpPr bwMode="auto">
          <a:xfrm>
            <a:off x="3174485" y="4861597"/>
            <a:ext cx="2092954" cy="1456164"/>
            <a:chOff x="3288111" y="876904"/>
            <a:chExt cx="5855889" cy="4143206"/>
          </a:xfrm>
        </p:grpSpPr>
        <p:sp>
          <p:nvSpPr>
            <p:cNvPr id="49" name="TextBox 1"/>
            <p:cNvSpPr txBox="1">
              <a:spLocks noChangeArrowheads="1"/>
            </p:cNvSpPr>
            <p:nvPr/>
          </p:nvSpPr>
          <p:spPr bwMode="auto">
            <a:xfrm>
              <a:off x="3288111" y="2344004"/>
              <a:ext cx="1872208" cy="5087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1100" b="1">
                  <a:solidFill>
                    <a:srgbClr val="FF0000"/>
                  </a:solidFill>
                  <a:latin typeface="微软雅黑" panose="020B0503020204020204" pitchFamily="34" charset="-122"/>
                  <a:ea typeface="微软雅黑" panose="020B0503020204020204" pitchFamily="34" charset="-122"/>
                </a:rPr>
                <a:t>网络组成</a:t>
              </a:r>
            </a:p>
          </p:txBody>
        </p:sp>
        <p:pic>
          <p:nvPicPr>
            <p:cNvPr id="50" name="Picture 3"/>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948512" y="1664287"/>
              <a:ext cx="1576387"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1" name="直接箭头连接符 20"/>
            <p:cNvCxnSpPr>
              <a:cxnSpLocks noChangeShapeType="1"/>
            </p:cNvCxnSpPr>
            <p:nvPr/>
          </p:nvCxnSpPr>
          <p:spPr bwMode="auto">
            <a:xfrm flipH="1" flipV="1">
              <a:off x="5220072" y="1732022"/>
              <a:ext cx="728440" cy="456140"/>
            </a:xfrm>
            <a:prstGeom prst="straightConnector1">
              <a:avLst/>
            </a:prstGeom>
            <a:noFill/>
            <a:ln w="9525" algn="ctr">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cxnSp>
          <p:nvCxnSpPr>
            <p:cNvPr id="52" name="直接箭头连接符 21"/>
            <p:cNvCxnSpPr>
              <a:cxnSpLocks noChangeShapeType="1"/>
            </p:cNvCxnSpPr>
            <p:nvPr/>
          </p:nvCxnSpPr>
          <p:spPr bwMode="auto">
            <a:xfrm flipV="1">
              <a:off x="7524899" y="1732022"/>
              <a:ext cx="719509" cy="456140"/>
            </a:xfrm>
            <a:prstGeom prst="straightConnector1">
              <a:avLst/>
            </a:prstGeom>
            <a:noFill/>
            <a:ln w="9525" algn="ctr">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cxnSp>
          <p:nvCxnSpPr>
            <p:cNvPr id="53" name="直接箭头连接符 22"/>
            <p:cNvCxnSpPr>
              <a:cxnSpLocks noChangeShapeType="1"/>
            </p:cNvCxnSpPr>
            <p:nvPr/>
          </p:nvCxnSpPr>
          <p:spPr bwMode="auto">
            <a:xfrm flipH="1">
              <a:off x="6736704" y="2712037"/>
              <a:ext cx="2" cy="363857"/>
            </a:xfrm>
            <a:prstGeom prst="straightConnector1">
              <a:avLst/>
            </a:prstGeom>
            <a:noFill/>
            <a:ln w="9525" algn="ctr">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pic>
          <p:nvPicPr>
            <p:cNvPr id="54" name="Picture 6"/>
            <p:cNvPicPr>
              <a:picLocks noChangeAspect="1" noChangeArrowheads="1"/>
            </p:cNvPicPr>
            <p:nvPr/>
          </p:nvPicPr>
          <p:blipFill>
            <a:blip r:embed="rId6">
              <a:extLst>
                <a:ext uri="{28A0092B-C50C-407E-A947-70E740481C1C}">
                  <a14:useLocalDpi xmlns="" xmlns:a14="http://schemas.microsoft.com/office/drawing/2010/main" val="0"/>
                </a:ext>
              </a:extLst>
            </a:blip>
            <a:srcRect r="24927"/>
            <a:stretch>
              <a:fillRect/>
            </a:stretch>
          </p:blipFill>
          <p:spPr bwMode="auto">
            <a:xfrm>
              <a:off x="6325542" y="3075894"/>
              <a:ext cx="822325" cy="495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55" name="直接箭头连接符 24"/>
            <p:cNvCxnSpPr>
              <a:cxnSpLocks noChangeShapeType="1"/>
            </p:cNvCxnSpPr>
            <p:nvPr/>
          </p:nvCxnSpPr>
          <p:spPr bwMode="auto">
            <a:xfrm flipH="1">
              <a:off x="6736703" y="3571194"/>
              <a:ext cx="2" cy="589819"/>
            </a:xfrm>
            <a:prstGeom prst="straightConnector1">
              <a:avLst/>
            </a:prstGeom>
            <a:noFill/>
            <a:ln w="9525" algn="ctr">
              <a:solidFill>
                <a:schemeClr val="tx1"/>
              </a:solidFill>
              <a:round/>
              <a:headEnd type="arrow" w="med" len="med"/>
              <a:tailEnd type="arrow" w="med" len="med"/>
            </a:ln>
            <a:extLst>
              <a:ext uri="{909E8E84-426E-40DD-AFC4-6F175D3DCCD1}">
                <a14:hiddenFill xmlns="" xmlns:a14="http://schemas.microsoft.com/office/drawing/2010/main">
                  <a:noFill/>
                </a14:hiddenFill>
              </a:ext>
            </a:extLst>
          </p:spPr>
        </p:cxnSp>
        <p:sp>
          <p:nvSpPr>
            <p:cNvPr id="56" name="TextBox 19"/>
            <p:cNvSpPr txBox="1">
              <a:spLocks noChangeArrowheads="1"/>
            </p:cNvSpPr>
            <p:nvPr/>
          </p:nvSpPr>
          <p:spPr bwMode="auto">
            <a:xfrm rot="1988170">
              <a:off x="4925993" y="1956337"/>
              <a:ext cx="1003143" cy="718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900">
                  <a:solidFill>
                    <a:srgbClr val="000000"/>
                  </a:solidFill>
                  <a:latin typeface="微软雅黑" panose="020B0503020204020204" pitchFamily="34" charset="-122"/>
                  <a:ea typeface="微软雅黑" panose="020B0503020204020204" pitchFamily="34" charset="-122"/>
                </a:rPr>
                <a:t>互联网</a:t>
              </a:r>
            </a:p>
          </p:txBody>
        </p:sp>
        <p:sp>
          <p:nvSpPr>
            <p:cNvPr id="57" name="TextBox 20"/>
            <p:cNvSpPr txBox="1">
              <a:spLocks noChangeArrowheads="1"/>
            </p:cNvSpPr>
            <p:nvPr/>
          </p:nvSpPr>
          <p:spPr bwMode="auto">
            <a:xfrm>
              <a:off x="6045636" y="985714"/>
              <a:ext cx="1774442" cy="448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zh-CN" altLang="en-US" sz="900">
                  <a:solidFill>
                    <a:srgbClr val="000000"/>
                  </a:solidFill>
                  <a:latin typeface="微软雅黑" panose="020B0503020204020204" pitchFamily="34" charset="-122"/>
                  <a:ea typeface="微软雅黑" panose="020B0503020204020204" pitchFamily="34" charset="-122"/>
                </a:rPr>
                <a:t>云端服务器</a:t>
              </a:r>
            </a:p>
          </p:txBody>
        </p:sp>
        <p:sp>
          <p:nvSpPr>
            <p:cNvPr id="58" name="TextBox 21"/>
            <p:cNvSpPr txBox="1">
              <a:spLocks noChangeArrowheads="1"/>
            </p:cNvSpPr>
            <p:nvPr/>
          </p:nvSpPr>
          <p:spPr bwMode="auto">
            <a:xfrm rot="19672862">
              <a:off x="7537702" y="1372714"/>
              <a:ext cx="794933" cy="1526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sz="900">
                  <a:solidFill>
                    <a:srgbClr val="000000"/>
                  </a:solidFill>
                  <a:latin typeface="微软雅黑" panose="020B0503020204020204" pitchFamily="34" charset="-122"/>
                  <a:ea typeface="微软雅黑" panose="020B0503020204020204" pitchFamily="34" charset="-122"/>
                </a:rPr>
                <a:t>4G/3G/GPRS</a:t>
              </a:r>
              <a:endParaRPr lang="zh-CN" altLang="en-US" sz="900">
                <a:solidFill>
                  <a:srgbClr val="000000"/>
                </a:solidFill>
                <a:latin typeface="微软雅黑" panose="020B0503020204020204" pitchFamily="34" charset="-122"/>
                <a:ea typeface="微软雅黑" panose="020B0503020204020204" pitchFamily="34" charset="-122"/>
              </a:endParaRPr>
            </a:p>
          </p:txBody>
        </p:sp>
        <p:sp>
          <p:nvSpPr>
            <p:cNvPr id="59" name="TextBox 31"/>
            <p:cNvSpPr txBox="1">
              <a:spLocks noChangeArrowheads="1"/>
            </p:cNvSpPr>
            <p:nvPr/>
          </p:nvSpPr>
          <p:spPr bwMode="auto">
            <a:xfrm>
              <a:off x="4583824" y="2988155"/>
              <a:ext cx="1775477" cy="718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sz="900">
                  <a:solidFill>
                    <a:srgbClr val="000000"/>
                  </a:solidFill>
                  <a:latin typeface="微软雅黑" panose="020B0503020204020204" pitchFamily="34" charset="-122"/>
                  <a:ea typeface="微软雅黑" panose="020B0503020204020204" pitchFamily="34" charset="-122"/>
                </a:rPr>
                <a:t>4G/3G/GPRS</a:t>
              </a:r>
              <a:endParaRPr lang="zh-CN" altLang="en-US" sz="900">
                <a:solidFill>
                  <a:srgbClr val="000000"/>
                </a:solidFill>
                <a:latin typeface="微软雅黑" panose="020B0503020204020204" pitchFamily="34" charset="-122"/>
                <a:ea typeface="微软雅黑" panose="020B0503020204020204" pitchFamily="34" charset="-122"/>
              </a:endParaRPr>
            </a:p>
          </p:txBody>
        </p:sp>
        <p:sp>
          <p:nvSpPr>
            <p:cNvPr id="60" name="TextBox 32"/>
            <p:cNvSpPr txBox="1">
              <a:spLocks noChangeArrowheads="1"/>
            </p:cNvSpPr>
            <p:nvPr/>
          </p:nvSpPr>
          <p:spPr bwMode="auto">
            <a:xfrm>
              <a:off x="7325905" y="3175186"/>
              <a:ext cx="1499719" cy="7182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sz="900">
                  <a:solidFill>
                    <a:srgbClr val="E6681A"/>
                  </a:solidFill>
                  <a:latin typeface="微软雅黑" panose="020B0503020204020204" pitchFamily="34" charset="-122"/>
                  <a:ea typeface="微软雅黑" panose="020B0503020204020204" pitchFamily="34" charset="-122"/>
                </a:rPr>
                <a:t>T-box</a:t>
              </a:r>
              <a:r>
                <a:rPr lang="zh-CN" altLang="en-US" sz="900">
                  <a:solidFill>
                    <a:srgbClr val="E6681A"/>
                  </a:solidFill>
                  <a:latin typeface="微软雅黑" panose="020B0503020204020204" pitchFamily="34" charset="-122"/>
                  <a:ea typeface="微软雅黑" panose="020B0503020204020204" pitchFamily="34" charset="-122"/>
                </a:rPr>
                <a:t>终端</a:t>
              </a:r>
            </a:p>
          </p:txBody>
        </p:sp>
        <p:sp>
          <p:nvSpPr>
            <p:cNvPr id="61" name="TextBox 25"/>
            <p:cNvSpPr txBox="1">
              <a:spLocks noChangeArrowheads="1"/>
            </p:cNvSpPr>
            <p:nvPr/>
          </p:nvSpPr>
          <p:spPr bwMode="auto">
            <a:xfrm>
              <a:off x="5603413" y="3500458"/>
              <a:ext cx="884443" cy="9876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r>
                <a:rPr lang="en-US" altLang="zh-CN" sz="900">
                  <a:solidFill>
                    <a:srgbClr val="000000"/>
                  </a:solidFill>
                  <a:latin typeface="微软雅黑" panose="020B0503020204020204" pitchFamily="34" charset="-122"/>
                  <a:ea typeface="微软雅黑" panose="020B0503020204020204" pitchFamily="34" charset="-122"/>
                </a:rPr>
                <a:t>CAN</a:t>
              </a:r>
              <a:r>
                <a:rPr lang="zh-CN" altLang="en-US" sz="900">
                  <a:solidFill>
                    <a:srgbClr val="000000"/>
                  </a:solidFill>
                  <a:latin typeface="微软雅黑" panose="020B0503020204020204" pitchFamily="34" charset="-122"/>
                  <a:ea typeface="微软雅黑" panose="020B0503020204020204" pitchFamily="34" charset="-122"/>
                </a:rPr>
                <a:t>总线</a:t>
              </a:r>
            </a:p>
          </p:txBody>
        </p:sp>
        <p:pic>
          <p:nvPicPr>
            <p:cNvPr id="62" name="Picture 8"/>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4023468" y="876904"/>
              <a:ext cx="1097063" cy="8972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3" name="Picture 9"/>
            <p:cNvPicPr>
              <a:picLocks noChangeAspect="1" noChangeArrowheads="1"/>
            </p:cNvPicPr>
            <p:nvPr/>
          </p:nvPicPr>
          <p:blipFill>
            <a:blip r:embed="rId8">
              <a:extLst>
                <a:ext uri="{28A0092B-C50C-407E-A947-70E740481C1C}">
                  <a14:useLocalDpi xmlns="" xmlns:a14="http://schemas.microsoft.com/office/drawing/2010/main" val="0"/>
                </a:ext>
              </a:extLst>
            </a:blip>
            <a:srcRect t="12344" b="10760"/>
            <a:stretch>
              <a:fillRect/>
            </a:stretch>
          </p:blipFill>
          <p:spPr bwMode="auto">
            <a:xfrm>
              <a:off x="8165145" y="1166871"/>
              <a:ext cx="978855" cy="5651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4" name="Picture 10"/>
            <p:cNvPicPr>
              <a:picLocks noChangeAspect="1" noChangeArrowheads="1"/>
            </p:cNvPicPr>
            <p:nvPr/>
          </p:nvPicPr>
          <p:blipFill>
            <a:blip r:embed="rId9">
              <a:extLst>
                <a:ext uri="{28A0092B-C50C-407E-A947-70E740481C1C}">
                  <a14:useLocalDpi xmlns="" xmlns:a14="http://schemas.microsoft.com/office/drawing/2010/main" val="0"/>
                </a:ext>
              </a:extLst>
            </a:blip>
            <a:srcRect l="5199" t="15993" r="5051" b="7547"/>
            <a:stretch>
              <a:fillRect/>
            </a:stretch>
          </p:blipFill>
          <p:spPr bwMode="auto">
            <a:xfrm>
              <a:off x="6065190" y="4161013"/>
              <a:ext cx="1343025" cy="8590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8" name="矩形 27"/>
          <p:cNvSpPr/>
          <p:nvPr/>
        </p:nvSpPr>
        <p:spPr>
          <a:xfrm>
            <a:off x="280133" y="4958946"/>
            <a:ext cx="1599323" cy="92333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b="1" dirty="0">
                <a:solidFill>
                  <a:srgbClr val="FF0000"/>
                </a:solidFill>
              </a:rPr>
              <a:t>数据加密认证、网络入侵检测、</a:t>
            </a:r>
          </a:p>
          <a:p>
            <a:r>
              <a:rPr lang="zh-CN" altLang="en-US" b="1" dirty="0">
                <a:solidFill>
                  <a:srgbClr val="FF0000"/>
                </a:solidFill>
              </a:rPr>
              <a:t>恶意攻击防范</a:t>
            </a:r>
          </a:p>
        </p:txBody>
      </p:sp>
      <p:sp>
        <p:nvSpPr>
          <p:cNvPr id="68" name="文本框 67"/>
          <p:cNvSpPr txBox="1"/>
          <p:nvPr/>
        </p:nvSpPr>
        <p:spPr>
          <a:xfrm>
            <a:off x="-1" y="12396"/>
            <a:ext cx="2264411" cy="369332"/>
          </a:xfrm>
          <a:prstGeom prst="rect">
            <a:avLst/>
          </a:prstGeom>
          <a:solidFill>
            <a:srgbClr val="FF0000"/>
          </a:solidFill>
          <a:ln>
            <a:noFill/>
          </a:ln>
        </p:spPr>
        <p:txBody>
          <a:bodyPr wrap="square" rtlCol="0">
            <a:spAutoFit/>
          </a:bodyPr>
          <a:lstStyle/>
          <a:p>
            <a:r>
              <a:rPr lang="zh-CN" altLang="en-US" b="1" dirty="0" smtClean="0">
                <a:solidFill>
                  <a:schemeClr val="bg1"/>
                </a:solidFill>
              </a:rPr>
              <a:t>数据工程与脑机应用</a:t>
            </a:r>
            <a:endParaRPr lang="zh-CN" altLang="en-US" b="1" dirty="0">
              <a:solidFill>
                <a:schemeClr val="bg1"/>
              </a:solidFill>
            </a:endParaRPr>
          </a:p>
        </p:txBody>
      </p:sp>
      <p:sp>
        <p:nvSpPr>
          <p:cNvPr id="69" name="矩形 2"/>
          <p:cNvSpPr>
            <a:spLocks noChangeArrowheads="1"/>
          </p:cNvSpPr>
          <p:nvPr/>
        </p:nvSpPr>
        <p:spPr bwMode="auto">
          <a:xfrm>
            <a:off x="0" y="6159403"/>
            <a:ext cx="9144000" cy="707886"/>
          </a:xfrm>
          <a:prstGeom prst="rect">
            <a:avLst/>
          </a:prstGeom>
          <a:solidFill>
            <a:srgbClr val="FFFF00"/>
          </a:solidFill>
          <a:ln w="9525">
            <a:noFill/>
            <a:miter lim="800000"/>
            <a:headEnd/>
            <a:tailEnd/>
          </a:ln>
          <a:extLst/>
        </p:spPr>
        <p:txBody>
          <a:bodyPr wrap="squar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marL="342900" indent="-342900" eaLnBrk="1" hangingPunct="1">
              <a:buFont typeface="Wingdings" panose="05000000000000000000" pitchFamily="2" charset="2"/>
              <a:buChar char="l"/>
            </a:pPr>
            <a:r>
              <a:rPr lang="zh-CN" altLang="en-US" sz="2000" b="1" dirty="0" smtClean="0">
                <a:solidFill>
                  <a:srgbClr val="FF0000"/>
                </a:solidFill>
                <a:latin typeface="黑体" panose="02010609060101010101" pitchFamily="49" charset="-122"/>
                <a:ea typeface="黑体" panose="02010609060101010101" pitchFamily="49" charset="-122"/>
              </a:rPr>
              <a:t>牵头</a:t>
            </a:r>
            <a:r>
              <a:rPr lang="zh-CN" altLang="en-US" sz="2000" b="1" dirty="0">
                <a:solidFill>
                  <a:srgbClr val="FF0000"/>
                </a:solidFill>
                <a:latin typeface="黑体" panose="02010609060101010101" pitchFamily="49" charset="-122"/>
                <a:ea typeface="黑体" panose="02010609060101010101" pitchFamily="49" charset="-122"/>
              </a:rPr>
              <a:t>汽车工程学会安全工作组，制定团体标准</a:t>
            </a:r>
            <a:r>
              <a:rPr lang="zh-CN" altLang="en-US" sz="2000" b="1" dirty="0" smtClean="0">
                <a:solidFill>
                  <a:srgbClr val="FF0000"/>
                </a:solidFill>
                <a:latin typeface="黑体" panose="02010609060101010101" pitchFamily="49" charset="-122"/>
                <a:ea typeface="黑体" panose="02010609060101010101" pitchFamily="49" charset="-122"/>
              </a:rPr>
              <a:t>；</a:t>
            </a:r>
            <a:endParaRPr lang="en-US" altLang="zh-CN" sz="2000" b="1" dirty="0" smtClean="0">
              <a:solidFill>
                <a:srgbClr val="FF0000"/>
              </a:solidFill>
              <a:latin typeface="黑体" panose="02010609060101010101" pitchFamily="49" charset="-122"/>
              <a:ea typeface="黑体" panose="02010609060101010101" pitchFamily="49" charset="-122"/>
            </a:endParaRPr>
          </a:p>
          <a:p>
            <a:pPr marL="342900" indent="-342900" eaLnBrk="1" hangingPunct="1">
              <a:buFont typeface="Wingdings" panose="05000000000000000000" pitchFamily="2" charset="2"/>
              <a:buChar char="l"/>
            </a:pPr>
            <a:r>
              <a:rPr lang="zh-CN" altLang="en-US" sz="2000" b="1" dirty="0" smtClean="0">
                <a:solidFill>
                  <a:srgbClr val="FF0000"/>
                </a:solidFill>
                <a:latin typeface="黑体" panose="02010609060101010101" pitchFamily="49" charset="-122"/>
                <a:ea typeface="黑体" panose="02010609060101010101" pitchFamily="49" charset="-122"/>
              </a:rPr>
              <a:t>对</a:t>
            </a:r>
            <a:r>
              <a:rPr lang="zh-CN" altLang="en-US" sz="2000" b="1" dirty="0">
                <a:solidFill>
                  <a:srgbClr val="FF0000"/>
                </a:solidFill>
                <a:latin typeface="黑体" panose="02010609060101010101" pitchFamily="49" charset="-122"/>
                <a:ea typeface="黑体" panose="02010609060101010101" pitchFamily="49" charset="-122"/>
              </a:rPr>
              <a:t>汽车信息安全产品进行技术攻关和产品</a:t>
            </a:r>
            <a:r>
              <a:rPr lang="zh-CN" altLang="en-US" sz="2000" b="1" dirty="0" smtClean="0">
                <a:solidFill>
                  <a:srgbClr val="FF0000"/>
                </a:solidFill>
                <a:latin typeface="黑体" panose="02010609060101010101" pitchFamily="49" charset="-122"/>
                <a:ea typeface="黑体" panose="02010609060101010101" pitchFamily="49" charset="-122"/>
              </a:rPr>
              <a:t>研发。</a:t>
            </a:r>
            <a:endParaRPr lang="zh-CN" altLang="en-US" sz="20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1248771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3184" y="1196752"/>
            <a:ext cx="8651304" cy="5184576"/>
          </a:xfrm>
        </p:spPr>
        <p:txBody>
          <a:bodyPr>
            <a:normAutofit/>
          </a:bodyPr>
          <a:lstStyle/>
          <a:p>
            <a:r>
              <a:rPr lang="zh-CN" altLang="en-US" dirty="0" smtClean="0">
                <a:latin typeface="黑体" pitchFamily="49" charset="-122"/>
                <a:ea typeface="黑体" pitchFamily="49" charset="-122"/>
              </a:rPr>
              <a:t>基于大数据的工控安全保障系统</a:t>
            </a:r>
            <a:endParaRPr lang="en-US" altLang="zh-CN" dirty="0" smtClean="0">
              <a:latin typeface="黑体" pitchFamily="49" charset="-122"/>
              <a:ea typeface="黑体" pitchFamily="49" charset="-122"/>
            </a:endParaRPr>
          </a:p>
          <a:p>
            <a:endParaRPr lang="en-US" altLang="zh-CN" dirty="0" smtClean="0"/>
          </a:p>
          <a:p>
            <a:endParaRPr lang="en-US" altLang="zh-CN" dirty="0"/>
          </a:p>
          <a:p>
            <a:endParaRPr lang="en-US" altLang="zh-CN" dirty="0" smtClean="0"/>
          </a:p>
          <a:p>
            <a:r>
              <a:rPr lang="zh-CN" altLang="en-US" dirty="0" smtClean="0">
                <a:latin typeface="黑体" pitchFamily="49" charset="-122"/>
                <a:ea typeface="黑体" pitchFamily="49" charset="-122"/>
              </a:rPr>
              <a:t>定位</a:t>
            </a:r>
            <a:endParaRPr lang="en-US" altLang="zh-CN" dirty="0">
              <a:latin typeface="黑体" pitchFamily="49" charset="-122"/>
              <a:ea typeface="黑体" pitchFamily="49" charset="-122"/>
            </a:endParaRPr>
          </a:p>
          <a:p>
            <a:pPr lvl="1"/>
            <a:r>
              <a:rPr lang="zh-CN" altLang="en-US" sz="2400" dirty="0" smtClean="0"/>
              <a:t>基于大数据汇聚，形成态势感知、应急预警服务能力</a:t>
            </a:r>
            <a:endParaRPr lang="en-US" altLang="zh-CN" sz="2400" dirty="0" smtClean="0"/>
          </a:p>
          <a:p>
            <a:pPr lvl="1"/>
            <a:r>
              <a:rPr lang="zh-CN" altLang="en-US" sz="2400" dirty="0"/>
              <a:t>分析</a:t>
            </a:r>
            <a:r>
              <a:rPr lang="zh-CN" altLang="en-US" sz="2400" dirty="0" smtClean="0"/>
              <a:t>工</a:t>
            </a:r>
            <a:r>
              <a:rPr lang="zh-CN" altLang="en-US" sz="2400" dirty="0"/>
              <a:t>控内网数据</a:t>
            </a:r>
            <a:r>
              <a:rPr lang="zh-CN" altLang="en-US" sz="2400" dirty="0" smtClean="0"/>
              <a:t>，</a:t>
            </a:r>
            <a:r>
              <a:rPr lang="zh-CN" altLang="en-US" sz="2400" dirty="0"/>
              <a:t>研发</a:t>
            </a:r>
            <a:r>
              <a:rPr lang="zh-CN" altLang="en-US" sz="2400" dirty="0" smtClean="0"/>
              <a:t>“</a:t>
            </a:r>
            <a:r>
              <a:rPr lang="zh-CN" altLang="en-US" sz="2400" dirty="0"/>
              <a:t>安全感知智能硬件</a:t>
            </a:r>
            <a:r>
              <a:rPr lang="zh-CN" altLang="en-US" sz="2400" dirty="0" smtClean="0"/>
              <a:t>”</a:t>
            </a:r>
            <a:endParaRPr lang="en-US" altLang="zh-CN" sz="2400" dirty="0" smtClean="0"/>
          </a:p>
          <a:p>
            <a:pPr lvl="1"/>
            <a:r>
              <a:rPr lang="zh-CN" altLang="en-US" sz="2400" dirty="0" smtClean="0"/>
              <a:t>逐步形成“工控安全脑”，服务于高精尖中心的整体布局</a:t>
            </a:r>
            <a:endParaRPr lang="en-US" altLang="zh-CN" sz="2400" dirty="0" smtClean="0"/>
          </a:p>
          <a:p>
            <a:pPr lvl="1"/>
            <a:r>
              <a:rPr lang="zh-CN" altLang="en-US" sz="2400" dirty="0" smtClean="0"/>
              <a:t>支撑</a:t>
            </a:r>
            <a:r>
              <a:rPr lang="zh-CN" altLang="en-US" sz="2400" dirty="0"/>
              <a:t>中国制造</a:t>
            </a:r>
            <a:r>
              <a:rPr lang="en-US" altLang="zh-CN" sz="2400" dirty="0"/>
              <a:t>2025</a:t>
            </a:r>
            <a:r>
              <a:rPr lang="zh-CN" altLang="en-US" sz="2400" dirty="0"/>
              <a:t>发展</a:t>
            </a:r>
            <a:r>
              <a:rPr lang="zh-CN" altLang="en-US" sz="2400" dirty="0" smtClean="0"/>
              <a:t>战略，体现</a:t>
            </a:r>
            <a:r>
              <a:rPr lang="zh-CN" altLang="en-US" sz="2400" dirty="0"/>
              <a:t>“两化融合”新成果</a:t>
            </a:r>
          </a:p>
          <a:p>
            <a:pPr lvl="1"/>
            <a:endParaRPr lang="en-US" altLang="zh-CN" sz="2400" dirty="0" smtClean="0"/>
          </a:p>
          <a:p>
            <a:pPr lvl="1"/>
            <a:endParaRPr lang="en-US" altLang="zh-CN" sz="2400" dirty="0" smtClean="0"/>
          </a:p>
          <a:p>
            <a:pPr lvl="1"/>
            <a:endParaRPr lang="zh-CN" altLang="en-US" dirty="0"/>
          </a:p>
        </p:txBody>
      </p:sp>
      <p:sp>
        <p:nvSpPr>
          <p:cNvPr id="5" name="矩形 4"/>
          <p:cNvSpPr/>
          <p:nvPr/>
        </p:nvSpPr>
        <p:spPr>
          <a:xfrm>
            <a:off x="1691680" y="2306489"/>
            <a:ext cx="1800200" cy="1224136"/>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黑体" pitchFamily="49" charset="-122"/>
                <a:ea typeface="黑体" pitchFamily="49" charset="-122"/>
              </a:rPr>
              <a:t>态势感知</a:t>
            </a:r>
          </a:p>
          <a:p>
            <a:pPr algn="ctr"/>
            <a:r>
              <a:rPr lang="zh-CN" altLang="en-US" dirty="0">
                <a:latin typeface="黑体" pitchFamily="49" charset="-122"/>
                <a:ea typeface="黑体" pitchFamily="49" charset="-122"/>
              </a:rPr>
              <a:t>早期预警</a:t>
            </a:r>
          </a:p>
          <a:p>
            <a:pPr algn="ctr"/>
            <a:r>
              <a:rPr lang="zh-CN" altLang="en-US" dirty="0">
                <a:latin typeface="黑体" pitchFamily="49" charset="-122"/>
                <a:ea typeface="黑体" pitchFamily="49" charset="-122"/>
              </a:rPr>
              <a:t>信息</a:t>
            </a:r>
            <a:r>
              <a:rPr lang="zh-CN" altLang="en-US" dirty="0" smtClean="0">
                <a:latin typeface="黑体" pitchFamily="49" charset="-122"/>
                <a:ea typeface="黑体" pitchFamily="49" charset="-122"/>
              </a:rPr>
              <a:t>共享</a:t>
            </a:r>
            <a:endParaRPr lang="zh-CN" altLang="en-US" dirty="0">
              <a:latin typeface="黑体" pitchFamily="49" charset="-122"/>
              <a:ea typeface="黑体" pitchFamily="49" charset="-122"/>
            </a:endParaRPr>
          </a:p>
        </p:txBody>
      </p:sp>
      <p:sp>
        <p:nvSpPr>
          <p:cNvPr id="6" name="矩形 5"/>
          <p:cNvSpPr/>
          <p:nvPr/>
        </p:nvSpPr>
        <p:spPr>
          <a:xfrm>
            <a:off x="3635896" y="2306489"/>
            <a:ext cx="1800200" cy="12241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黑体" pitchFamily="49" charset="-122"/>
                <a:ea typeface="黑体" pitchFamily="49" charset="-122"/>
              </a:rPr>
              <a:t>攻击趋势预测</a:t>
            </a:r>
          </a:p>
          <a:p>
            <a:pPr algn="ctr"/>
            <a:r>
              <a:rPr lang="zh-CN" altLang="en-US" dirty="0">
                <a:latin typeface="黑体" pitchFamily="49" charset="-122"/>
                <a:ea typeface="黑体" pitchFamily="49" charset="-122"/>
              </a:rPr>
              <a:t>威胁行为分析</a:t>
            </a:r>
          </a:p>
          <a:p>
            <a:pPr algn="ctr"/>
            <a:r>
              <a:rPr lang="zh-CN" altLang="en-US" dirty="0">
                <a:latin typeface="黑体" pitchFamily="49" charset="-122"/>
                <a:ea typeface="黑体" pitchFamily="49" charset="-122"/>
              </a:rPr>
              <a:t>攻击特征抽取</a:t>
            </a:r>
          </a:p>
          <a:p>
            <a:pPr algn="ctr"/>
            <a:r>
              <a:rPr lang="zh-CN" altLang="en-US" dirty="0">
                <a:latin typeface="黑体" pitchFamily="49" charset="-122"/>
                <a:ea typeface="黑体" pitchFamily="49" charset="-122"/>
              </a:rPr>
              <a:t>溯源可追踪</a:t>
            </a:r>
          </a:p>
        </p:txBody>
      </p:sp>
      <p:sp>
        <p:nvSpPr>
          <p:cNvPr id="7" name="矩形 6"/>
          <p:cNvSpPr/>
          <p:nvPr/>
        </p:nvSpPr>
        <p:spPr>
          <a:xfrm>
            <a:off x="5580112" y="2306489"/>
            <a:ext cx="1800200" cy="122413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latin typeface="黑体" pitchFamily="49" charset="-122"/>
                <a:ea typeface="黑体" pitchFamily="49" charset="-122"/>
              </a:rPr>
              <a:t>多安全数据融合</a:t>
            </a:r>
          </a:p>
          <a:p>
            <a:pPr algn="ctr"/>
            <a:r>
              <a:rPr lang="zh-CN" altLang="en-US" dirty="0">
                <a:latin typeface="黑体" pitchFamily="49" charset="-122"/>
                <a:ea typeface="黑体" pitchFamily="49" charset="-122"/>
              </a:rPr>
              <a:t>安全系统间协同</a:t>
            </a:r>
          </a:p>
        </p:txBody>
      </p:sp>
      <p:sp>
        <p:nvSpPr>
          <p:cNvPr id="8" name="TextBox 7"/>
          <p:cNvSpPr txBox="1"/>
          <p:nvPr/>
        </p:nvSpPr>
        <p:spPr>
          <a:xfrm>
            <a:off x="1932092" y="1844824"/>
            <a:ext cx="1210588" cy="400110"/>
          </a:xfrm>
          <a:prstGeom prst="rect">
            <a:avLst/>
          </a:prstGeom>
          <a:noFill/>
        </p:spPr>
        <p:txBody>
          <a:bodyPr wrap="none" rtlCol="0">
            <a:spAutoFit/>
          </a:bodyPr>
          <a:lstStyle/>
          <a:p>
            <a:r>
              <a:rPr lang="zh-CN" altLang="en-US" sz="2000" dirty="0" smtClean="0">
                <a:latin typeface="黑体" pitchFamily="49" charset="-122"/>
                <a:ea typeface="黑体" pitchFamily="49" charset="-122"/>
              </a:rPr>
              <a:t>快速感知</a:t>
            </a:r>
            <a:endParaRPr lang="zh-CN" altLang="en-US" sz="2000" dirty="0">
              <a:latin typeface="黑体" pitchFamily="49" charset="-122"/>
              <a:ea typeface="黑体" pitchFamily="49" charset="-122"/>
            </a:endParaRPr>
          </a:p>
        </p:txBody>
      </p:sp>
      <p:sp>
        <p:nvSpPr>
          <p:cNvPr id="9" name="TextBox 8"/>
          <p:cNvSpPr txBox="1"/>
          <p:nvPr/>
        </p:nvSpPr>
        <p:spPr>
          <a:xfrm>
            <a:off x="3851920" y="1844824"/>
            <a:ext cx="1210588" cy="400110"/>
          </a:xfrm>
          <a:prstGeom prst="rect">
            <a:avLst/>
          </a:prstGeom>
          <a:noFill/>
        </p:spPr>
        <p:txBody>
          <a:bodyPr wrap="none" rtlCol="0">
            <a:spAutoFit/>
          </a:bodyPr>
          <a:lstStyle/>
          <a:p>
            <a:r>
              <a:rPr lang="zh-CN" altLang="en-US" sz="2000" dirty="0" smtClean="0">
                <a:latin typeface="黑体" pitchFamily="49" charset="-122"/>
                <a:ea typeface="黑体" pitchFamily="49" charset="-122"/>
              </a:rPr>
              <a:t>深度</a:t>
            </a:r>
            <a:r>
              <a:rPr lang="zh-CN" altLang="en-US" sz="2000" dirty="0">
                <a:latin typeface="黑体" pitchFamily="49" charset="-122"/>
                <a:ea typeface="黑体" pitchFamily="49" charset="-122"/>
              </a:rPr>
              <a:t>认</a:t>
            </a:r>
            <a:r>
              <a:rPr lang="zh-CN" altLang="en-US" sz="2000" dirty="0" smtClean="0">
                <a:latin typeface="黑体" pitchFamily="49" charset="-122"/>
                <a:ea typeface="黑体" pitchFamily="49" charset="-122"/>
              </a:rPr>
              <a:t>知</a:t>
            </a:r>
            <a:endParaRPr lang="zh-CN" altLang="en-US" sz="2000" dirty="0">
              <a:latin typeface="黑体" pitchFamily="49" charset="-122"/>
              <a:ea typeface="黑体" pitchFamily="49" charset="-122"/>
            </a:endParaRPr>
          </a:p>
        </p:txBody>
      </p:sp>
      <p:sp>
        <p:nvSpPr>
          <p:cNvPr id="10" name="TextBox 9"/>
          <p:cNvSpPr txBox="1"/>
          <p:nvPr/>
        </p:nvSpPr>
        <p:spPr>
          <a:xfrm>
            <a:off x="5820524" y="1844824"/>
            <a:ext cx="1210588" cy="400110"/>
          </a:xfrm>
          <a:prstGeom prst="rect">
            <a:avLst/>
          </a:prstGeom>
          <a:noFill/>
        </p:spPr>
        <p:txBody>
          <a:bodyPr wrap="none" rtlCol="0">
            <a:spAutoFit/>
          </a:bodyPr>
          <a:lstStyle/>
          <a:p>
            <a:r>
              <a:rPr lang="zh-CN" altLang="en-US" sz="2000" dirty="0">
                <a:latin typeface="黑体" pitchFamily="49" charset="-122"/>
                <a:ea typeface="黑体" pitchFamily="49" charset="-122"/>
              </a:rPr>
              <a:t>高效协同</a:t>
            </a:r>
          </a:p>
        </p:txBody>
      </p:sp>
      <p:sp>
        <p:nvSpPr>
          <p:cNvPr id="4" name="矩形 3"/>
          <p:cNvSpPr/>
          <p:nvPr/>
        </p:nvSpPr>
        <p:spPr>
          <a:xfrm>
            <a:off x="2278255" y="277154"/>
            <a:ext cx="4901863" cy="646331"/>
          </a:xfrm>
          <a:prstGeom prst="rect">
            <a:avLst/>
          </a:prstGeom>
        </p:spPr>
        <p:txBody>
          <a:bodyPr vert="horz" lIns="91440" tIns="45720" rIns="91440" bIns="45720" rtlCol="0" anchor="ctr">
            <a:normAutofit fontScale="82500" lnSpcReduction="10000"/>
          </a:bodyPr>
          <a:lstStyle/>
          <a:p>
            <a:pPr>
              <a:spcBef>
                <a:spcPct val="0"/>
              </a:spcBef>
            </a:pPr>
            <a:r>
              <a:rPr lang="zh-CN" altLang="en-US" sz="3600" b="1" dirty="0">
                <a:solidFill>
                  <a:srgbClr val="FF0000"/>
                </a:solidFill>
              </a:rPr>
              <a:t>脑机</a:t>
            </a:r>
            <a:r>
              <a:rPr lang="zh-CN" altLang="en-US" sz="3600" b="1" dirty="0" smtClean="0">
                <a:solidFill>
                  <a:srgbClr val="FF0000"/>
                </a:solidFill>
              </a:rPr>
              <a:t>应用</a:t>
            </a:r>
            <a:r>
              <a:rPr lang="en-US" altLang="zh-CN" sz="3600" b="1" dirty="0" smtClean="0">
                <a:solidFill>
                  <a:srgbClr val="FF0000"/>
                </a:solidFill>
              </a:rPr>
              <a:t>:</a:t>
            </a:r>
            <a:r>
              <a:rPr lang="zh-CN" altLang="en-US" sz="3600" b="1" dirty="0" smtClean="0">
                <a:solidFill>
                  <a:schemeClr val="tx2"/>
                </a:solidFill>
                <a:latin typeface="黑体" pitchFamily="49" charset="-122"/>
                <a:ea typeface="黑体" pitchFamily="49" charset="-122"/>
              </a:rPr>
              <a:t>工</a:t>
            </a:r>
            <a:r>
              <a:rPr lang="zh-CN" altLang="en-US" sz="3600" b="1" dirty="0">
                <a:solidFill>
                  <a:schemeClr val="tx2"/>
                </a:solidFill>
                <a:latin typeface="黑体" pitchFamily="49" charset="-122"/>
                <a:ea typeface="黑体" pitchFamily="49" charset="-122"/>
              </a:rPr>
              <a:t>控安全保障系统</a:t>
            </a:r>
          </a:p>
        </p:txBody>
      </p:sp>
    </p:spTree>
    <p:extLst>
      <p:ext uri="{BB962C8B-B14F-4D97-AF65-F5344CB8AC3E}">
        <p14:creationId xmlns="" xmlns:p14="http://schemas.microsoft.com/office/powerpoint/2010/main" val="28183090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410" y="323849"/>
            <a:ext cx="7216474" cy="473075"/>
          </a:xfrm>
        </p:spPr>
        <p:txBody>
          <a:bodyPr vert="horz" lIns="91440" tIns="45720" rIns="91440" bIns="45720" rtlCol="0" anchor="ctr">
            <a:normAutofit fontScale="90000"/>
          </a:bodyPr>
          <a:lstStyle/>
          <a:p>
            <a:r>
              <a:rPr dirty="0" smtClean="0">
                <a:solidFill>
                  <a:srgbClr val="FF0000"/>
                </a:solidFill>
              </a:rPr>
              <a:t>脑机应用</a:t>
            </a:r>
            <a:r>
              <a:rPr dirty="0" smtClean="0"/>
              <a:t>：</a:t>
            </a:r>
            <a:r>
              <a:rPr lang="zh-CN" altLang="en-US" dirty="0" smtClean="0">
                <a:solidFill>
                  <a:srgbClr val="002060"/>
                </a:solidFill>
                <a:sym typeface="微软雅黑" pitchFamily="34" charset="-122"/>
              </a:rPr>
              <a:t>机器</a:t>
            </a:r>
            <a:r>
              <a:rPr lang="zh-CN" altLang="en-US" dirty="0">
                <a:solidFill>
                  <a:srgbClr val="002060"/>
                </a:solidFill>
                <a:sym typeface="微软雅黑" pitchFamily="34" charset="-122"/>
              </a:rPr>
              <a:t>脑</a:t>
            </a:r>
            <a:r>
              <a:rPr lang="en-US" altLang="zh-CN" dirty="0" smtClean="0">
                <a:solidFill>
                  <a:srgbClr val="002060"/>
                </a:solidFill>
                <a:sym typeface="微软雅黑" pitchFamily="34" charset="-122"/>
              </a:rPr>
              <a:t>-</a:t>
            </a:r>
            <a:r>
              <a:rPr lang="zh-CN" altLang="en-US" dirty="0" smtClean="0">
                <a:solidFill>
                  <a:srgbClr val="002060"/>
                </a:solidFill>
                <a:sym typeface="微软雅黑" pitchFamily="34" charset="-122"/>
              </a:rPr>
              <a:t>工业</a:t>
            </a:r>
            <a:r>
              <a:rPr lang="zh-CN" altLang="en-US" dirty="0">
                <a:solidFill>
                  <a:srgbClr val="002060"/>
                </a:solidFill>
                <a:sym typeface="微软雅黑" pitchFamily="34" charset="-122"/>
              </a:rPr>
              <a:t>大数据与安全</a:t>
            </a:r>
            <a:endParaRPr dirty="0">
              <a:solidFill>
                <a:srgbClr val="002060"/>
              </a:solidFill>
            </a:endParaRPr>
          </a:p>
        </p:txBody>
      </p:sp>
      <p:sp>
        <p:nvSpPr>
          <p:cNvPr id="10" name="文本框 9"/>
          <p:cNvSpPr txBox="1"/>
          <p:nvPr/>
        </p:nvSpPr>
        <p:spPr>
          <a:xfrm>
            <a:off x="-1" y="12396"/>
            <a:ext cx="2071605" cy="369332"/>
          </a:xfrm>
          <a:prstGeom prst="rect">
            <a:avLst/>
          </a:prstGeom>
          <a:solidFill>
            <a:srgbClr val="FF0000"/>
          </a:solidFill>
          <a:ln>
            <a:noFill/>
          </a:ln>
        </p:spPr>
        <p:txBody>
          <a:bodyPr wrap="square" rtlCol="0">
            <a:spAutoFit/>
          </a:bodyPr>
          <a:lstStyle/>
          <a:p>
            <a:r>
              <a:rPr lang="zh-CN" altLang="en-US" b="1" dirty="0" smtClean="0">
                <a:solidFill>
                  <a:schemeClr val="bg1"/>
                </a:solidFill>
              </a:rPr>
              <a:t>机器脑与应用</a:t>
            </a:r>
            <a:endParaRPr lang="zh-CN" altLang="en-US" b="1" dirty="0">
              <a:solidFill>
                <a:schemeClr val="bg1"/>
              </a:solidFill>
            </a:endParaRPr>
          </a:p>
        </p:txBody>
      </p:sp>
      <p:grpSp>
        <p:nvGrpSpPr>
          <p:cNvPr id="3" name="组合 2"/>
          <p:cNvGrpSpPr/>
          <p:nvPr/>
        </p:nvGrpSpPr>
        <p:grpSpPr>
          <a:xfrm>
            <a:off x="-36512" y="856788"/>
            <a:ext cx="9036496" cy="5365466"/>
            <a:chOff x="-36512" y="1052736"/>
            <a:chExt cx="9036496" cy="5365466"/>
          </a:xfrm>
        </p:grpSpPr>
        <p:sp>
          <p:nvSpPr>
            <p:cNvPr id="11" name="矩形 10"/>
            <p:cNvSpPr/>
            <p:nvPr/>
          </p:nvSpPr>
          <p:spPr>
            <a:xfrm>
              <a:off x="1735812" y="1052736"/>
              <a:ext cx="6364580" cy="53285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cxnSp>
          <p:nvCxnSpPr>
            <p:cNvPr id="12" name="直接连接符 11"/>
            <p:cNvCxnSpPr/>
            <p:nvPr/>
          </p:nvCxnSpPr>
          <p:spPr>
            <a:xfrm flipV="1">
              <a:off x="179512" y="5216641"/>
              <a:ext cx="3096344" cy="20337"/>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endCxn id="47" idx="3"/>
            </p:cNvCxnSpPr>
            <p:nvPr/>
          </p:nvCxnSpPr>
          <p:spPr>
            <a:xfrm flipH="1" flipV="1">
              <a:off x="2871175" y="4621778"/>
              <a:ext cx="404681" cy="584898"/>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2802609" y="5022468"/>
              <a:ext cx="505145" cy="200862"/>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pic>
          <p:nvPicPr>
            <p:cNvPr id="15" name="Picture 2" descr="人脑图谱"/>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95936" y="1268760"/>
              <a:ext cx="2304256" cy="250011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6" name="直接连接符 15"/>
            <p:cNvCxnSpPr>
              <a:stCxn id="27" idx="3"/>
              <a:endCxn id="17" idx="1"/>
            </p:cNvCxnSpPr>
            <p:nvPr/>
          </p:nvCxnSpPr>
          <p:spPr>
            <a:xfrm>
              <a:off x="2887940" y="1660158"/>
              <a:ext cx="747956" cy="96884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pic>
          <p:nvPicPr>
            <p:cNvPr id="17"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635896" y="2307004"/>
              <a:ext cx="997831" cy="6439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8" name="右箭头 17"/>
            <p:cNvSpPr/>
            <p:nvPr/>
          </p:nvSpPr>
          <p:spPr>
            <a:xfrm>
              <a:off x="4633727" y="2564904"/>
              <a:ext cx="514337" cy="144017"/>
            </a:xfrm>
            <a:prstGeom prst="rightArrow">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19" name="圆角矩形 18"/>
            <p:cNvSpPr/>
            <p:nvPr/>
          </p:nvSpPr>
          <p:spPr>
            <a:xfrm>
              <a:off x="5148064" y="2302921"/>
              <a:ext cx="792088" cy="6480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400" b="1" dirty="0" smtClean="0">
                  <a:latin typeface="黑体" pitchFamily="49" charset="-122"/>
                  <a:ea typeface="黑体" pitchFamily="49" charset="-122"/>
                </a:rPr>
                <a:t>总体</a:t>
              </a:r>
              <a:endParaRPr lang="en-US" altLang="zh-CN" sz="1400" b="1" dirty="0" smtClean="0">
                <a:latin typeface="黑体" pitchFamily="49" charset="-122"/>
                <a:ea typeface="黑体" pitchFamily="49" charset="-122"/>
              </a:endParaRPr>
            </a:p>
            <a:p>
              <a:pPr algn="ctr"/>
              <a:r>
                <a:rPr lang="zh-CN" altLang="en-US" sz="1400" b="1" dirty="0" smtClean="0">
                  <a:latin typeface="黑体" pitchFamily="49" charset="-122"/>
                  <a:ea typeface="黑体" pitchFamily="49" charset="-122"/>
                </a:rPr>
                <a:t>认知</a:t>
              </a:r>
              <a:endParaRPr lang="zh-CN" altLang="en-US" sz="1400" b="1" dirty="0">
                <a:latin typeface="黑体" pitchFamily="49" charset="-122"/>
                <a:ea typeface="黑体" pitchFamily="49" charset="-122"/>
              </a:endParaRPr>
            </a:p>
          </p:txBody>
        </p:sp>
        <p:sp>
          <p:nvSpPr>
            <p:cNvPr id="26" name="TextBox 10"/>
            <p:cNvSpPr txBox="1"/>
            <p:nvPr/>
          </p:nvSpPr>
          <p:spPr>
            <a:xfrm>
              <a:off x="3452759" y="1727810"/>
              <a:ext cx="598241" cy="584775"/>
            </a:xfrm>
            <a:prstGeom prst="rect">
              <a:avLst/>
            </a:prstGeom>
            <a:noFill/>
          </p:spPr>
          <p:txBody>
            <a:bodyPr wrap="none" rtlCol="0">
              <a:spAutoFit/>
            </a:bodyPr>
            <a:lstStyle/>
            <a:p>
              <a:r>
                <a:rPr lang="zh-CN" altLang="en-US" sz="1600" b="1" dirty="0" smtClean="0">
                  <a:latin typeface="黑体" pitchFamily="49" charset="-122"/>
                  <a:ea typeface="黑体" pitchFamily="49" charset="-122"/>
                </a:rPr>
                <a:t>环境</a:t>
              </a:r>
              <a:endParaRPr lang="en-US" altLang="zh-CN" sz="1600" b="1" dirty="0" smtClean="0">
                <a:latin typeface="黑体" pitchFamily="49" charset="-122"/>
                <a:ea typeface="黑体" pitchFamily="49" charset="-122"/>
              </a:endParaRPr>
            </a:p>
            <a:p>
              <a:r>
                <a:rPr lang="zh-CN" altLang="en-US" sz="1600" b="1" dirty="0" smtClean="0">
                  <a:latin typeface="黑体" pitchFamily="49" charset="-122"/>
                  <a:ea typeface="黑体" pitchFamily="49" charset="-122"/>
                </a:rPr>
                <a:t>感知</a:t>
              </a:r>
              <a:endParaRPr lang="zh-CN" altLang="en-US" sz="1600" b="1" dirty="0">
                <a:latin typeface="黑体" pitchFamily="49" charset="-122"/>
                <a:ea typeface="黑体" pitchFamily="49" charset="-122"/>
              </a:endParaRPr>
            </a:p>
          </p:txBody>
        </p:sp>
        <p:sp>
          <p:nvSpPr>
            <p:cNvPr id="27" name="TextBox 11"/>
            <p:cNvSpPr txBox="1"/>
            <p:nvPr/>
          </p:nvSpPr>
          <p:spPr>
            <a:xfrm>
              <a:off x="1779944" y="1475492"/>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主动探测</a:t>
              </a:r>
              <a:endParaRPr lang="zh-CN" altLang="en-US" u="sng" dirty="0">
                <a:latin typeface="黑体" pitchFamily="49" charset="-122"/>
                <a:ea typeface="黑体" pitchFamily="49" charset="-122"/>
              </a:endParaRPr>
            </a:p>
          </p:txBody>
        </p:sp>
        <p:sp>
          <p:nvSpPr>
            <p:cNvPr id="28" name="TextBox 13"/>
            <p:cNvSpPr txBox="1"/>
            <p:nvPr/>
          </p:nvSpPr>
          <p:spPr>
            <a:xfrm>
              <a:off x="1779944" y="1979548"/>
              <a:ext cx="1107996" cy="369332"/>
            </a:xfrm>
            <a:prstGeom prst="rect">
              <a:avLst/>
            </a:prstGeom>
            <a:noFill/>
          </p:spPr>
          <p:txBody>
            <a:bodyPr wrap="none" rtlCol="0">
              <a:spAutoFit/>
            </a:bodyPr>
            <a:lstStyle/>
            <a:p>
              <a:r>
                <a:rPr lang="zh-CN" altLang="en-US" u="sng" dirty="0">
                  <a:latin typeface="黑体" pitchFamily="49" charset="-122"/>
                  <a:ea typeface="黑体" pitchFamily="49" charset="-122"/>
                </a:rPr>
                <a:t>被动</a:t>
              </a:r>
              <a:r>
                <a:rPr lang="zh-CN" altLang="en-US" u="sng" dirty="0" smtClean="0">
                  <a:latin typeface="黑体" pitchFamily="49" charset="-122"/>
                  <a:ea typeface="黑体" pitchFamily="49" charset="-122"/>
                </a:rPr>
                <a:t>探测</a:t>
              </a:r>
              <a:endParaRPr lang="zh-CN" altLang="en-US" u="sng" dirty="0">
                <a:latin typeface="黑体" pitchFamily="49" charset="-122"/>
                <a:ea typeface="黑体" pitchFamily="49" charset="-122"/>
              </a:endParaRPr>
            </a:p>
          </p:txBody>
        </p:sp>
        <p:sp>
          <p:nvSpPr>
            <p:cNvPr id="29" name="TextBox 14"/>
            <p:cNvSpPr txBox="1"/>
            <p:nvPr/>
          </p:nvSpPr>
          <p:spPr>
            <a:xfrm>
              <a:off x="1807820" y="2929300"/>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威胁情报</a:t>
              </a:r>
              <a:endParaRPr lang="zh-CN" altLang="en-US" u="sng" dirty="0">
                <a:latin typeface="黑体" pitchFamily="49" charset="-122"/>
                <a:ea typeface="黑体" pitchFamily="49" charset="-122"/>
              </a:endParaRPr>
            </a:p>
          </p:txBody>
        </p:sp>
        <p:cxnSp>
          <p:nvCxnSpPr>
            <p:cNvPr id="30" name="直接连接符 29"/>
            <p:cNvCxnSpPr>
              <a:endCxn id="17" idx="1"/>
            </p:cNvCxnSpPr>
            <p:nvPr/>
          </p:nvCxnSpPr>
          <p:spPr>
            <a:xfrm>
              <a:off x="2871684" y="2214156"/>
              <a:ext cx="764212" cy="41484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32" idx="3"/>
              <a:endCxn id="17" idx="1"/>
            </p:cNvCxnSpPr>
            <p:nvPr/>
          </p:nvCxnSpPr>
          <p:spPr>
            <a:xfrm flipV="1">
              <a:off x="2887940" y="2628999"/>
              <a:ext cx="747956" cy="3851"/>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32" name="TextBox 22"/>
            <p:cNvSpPr txBox="1"/>
            <p:nvPr/>
          </p:nvSpPr>
          <p:spPr>
            <a:xfrm>
              <a:off x="1779944" y="2448184"/>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蜜罐收集</a:t>
              </a:r>
              <a:endParaRPr lang="zh-CN" altLang="en-US" u="sng" dirty="0">
                <a:latin typeface="黑体" pitchFamily="49" charset="-122"/>
                <a:ea typeface="黑体" pitchFamily="49" charset="-122"/>
              </a:endParaRPr>
            </a:p>
          </p:txBody>
        </p:sp>
        <p:sp>
          <p:nvSpPr>
            <p:cNvPr id="33" name="TextBox 23"/>
            <p:cNvSpPr txBox="1"/>
            <p:nvPr/>
          </p:nvSpPr>
          <p:spPr>
            <a:xfrm>
              <a:off x="1807820" y="3419708"/>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上报异常</a:t>
              </a:r>
              <a:endParaRPr lang="zh-CN" altLang="en-US" u="sng" dirty="0">
                <a:latin typeface="黑体" pitchFamily="49" charset="-122"/>
                <a:ea typeface="黑体" pitchFamily="49" charset="-122"/>
              </a:endParaRPr>
            </a:p>
          </p:txBody>
        </p:sp>
        <p:sp>
          <p:nvSpPr>
            <p:cNvPr id="34" name="左大括号 33"/>
            <p:cNvSpPr/>
            <p:nvPr/>
          </p:nvSpPr>
          <p:spPr>
            <a:xfrm>
              <a:off x="5940152" y="1844824"/>
              <a:ext cx="864096" cy="1475874"/>
            </a:xfrm>
            <a:prstGeom prst="leftBrace">
              <a:avLst/>
            </a:prstGeom>
            <a:ln w="381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TextBox 25"/>
            <p:cNvSpPr txBox="1"/>
            <p:nvPr/>
          </p:nvSpPr>
          <p:spPr>
            <a:xfrm>
              <a:off x="6516216" y="1844824"/>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态势感知</a:t>
              </a:r>
              <a:endParaRPr lang="zh-CN" altLang="en-US" u="sng" dirty="0">
                <a:latin typeface="黑体" pitchFamily="49" charset="-122"/>
                <a:ea typeface="黑体" pitchFamily="49" charset="-122"/>
              </a:endParaRPr>
            </a:p>
          </p:txBody>
        </p:sp>
        <p:sp>
          <p:nvSpPr>
            <p:cNvPr id="36" name="TextBox 26"/>
            <p:cNvSpPr txBox="1"/>
            <p:nvPr/>
          </p:nvSpPr>
          <p:spPr>
            <a:xfrm>
              <a:off x="6523486" y="2915652"/>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决策预警</a:t>
              </a:r>
              <a:endParaRPr lang="zh-CN" altLang="en-US" u="sng" dirty="0">
                <a:latin typeface="黑体" pitchFamily="49" charset="-122"/>
                <a:ea typeface="黑体" pitchFamily="49" charset="-122"/>
              </a:endParaRPr>
            </a:p>
          </p:txBody>
        </p:sp>
        <p:sp>
          <p:nvSpPr>
            <p:cNvPr id="37" name="TextBox 27"/>
            <p:cNvSpPr txBox="1"/>
            <p:nvPr/>
          </p:nvSpPr>
          <p:spPr>
            <a:xfrm>
              <a:off x="6516216" y="2195572"/>
              <a:ext cx="1107996" cy="369332"/>
            </a:xfrm>
            <a:prstGeom prst="rect">
              <a:avLst/>
            </a:prstGeom>
            <a:noFill/>
          </p:spPr>
          <p:txBody>
            <a:bodyPr wrap="none" rtlCol="0">
              <a:spAutoFit/>
            </a:bodyPr>
            <a:lstStyle/>
            <a:p>
              <a:r>
                <a:rPr lang="zh-CN" altLang="en-US" u="sng" dirty="0" smtClean="0">
                  <a:latin typeface="黑体" pitchFamily="49" charset="-122"/>
                  <a:ea typeface="黑体" pitchFamily="49" charset="-122"/>
                </a:rPr>
                <a:t>趋势预测</a:t>
              </a:r>
              <a:endParaRPr lang="zh-CN" altLang="en-US" u="sng" dirty="0">
                <a:latin typeface="黑体" pitchFamily="49" charset="-122"/>
                <a:ea typeface="黑体" pitchFamily="49" charset="-122"/>
              </a:endParaRPr>
            </a:p>
          </p:txBody>
        </p:sp>
        <p:sp>
          <p:nvSpPr>
            <p:cNvPr id="38" name="TextBox 28"/>
            <p:cNvSpPr txBox="1"/>
            <p:nvPr/>
          </p:nvSpPr>
          <p:spPr>
            <a:xfrm>
              <a:off x="6516216" y="2555612"/>
              <a:ext cx="1107996" cy="369332"/>
            </a:xfrm>
            <a:prstGeom prst="rect">
              <a:avLst/>
            </a:prstGeom>
            <a:noFill/>
          </p:spPr>
          <p:txBody>
            <a:bodyPr wrap="none" rtlCol="0">
              <a:spAutoFit/>
            </a:bodyPr>
            <a:lstStyle/>
            <a:p>
              <a:r>
                <a:rPr lang="zh-CN" altLang="en-US" u="sng" dirty="0">
                  <a:latin typeface="黑体" pitchFamily="49" charset="-122"/>
                  <a:ea typeface="黑体" pitchFamily="49" charset="-122"/>
                </a:rPr>
                <a:t>安全指数</a:t>
              </a:r>
            </a:p>
          </p:txBody>
        </p:sp>
        <p:cxnSp>
          <p:nvCxnSpPr>
            <p:cNvPr id="39" name="直接连接符 38"/>
            <p:cNvCxnSpPr>
              <a:stCxn id="29" idx="3"/>
              <a:endCxn id="17" idx="1"/>
            </p:cNvCxnSpPr>
            <p:nvPr/>
          </p:nvCxnSpPr>
          <p:spPr>
            <a:xfrm flipV="1">
              <a:off x="2915816" y="2628999"/>
              <a:ext cx="720080" cy="484967"/>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17" idx="1"/>
            </p:cNvCxnSpPr>
            <p:nvPr/>
          </p:nvCxnSpPr>
          <p:spPr>
            <a:xfrm flipV="1">
              <a:off x="2843808" y="2628999"/>
              <a:ext cx="792088" cy="944017"/>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41" name="TextBox 39"/>
            <p:cNvSpPr txBox="1"/>
            <p:nvPr/>
          </p:nvSpPr>
          <p:spPr>
            <a:xfrm>
              <a:off x="8244409" y="1294810"/>
              <a:ext cx="461665" cy="2422222"/>
            </a:xfrm>
            <a:prstGeom prst="rect">
              <a:avLst/>
            </a:prstGeom>
            <a:noFill/>
          </p:spPr>
          <p:txBody>
            <a:bodyPr vert="eaVert" wrap="square" rtlCol="0">
              <a:spAutoFit/>
            </a:bodyPr>
            <a:lstStyle/>
            <a:p>
              <a:pPr algn="ctr"/>
              <a:r>
                <a:rPr lang="zh-CN" altLang="en-US" b="1" dirty="0" smtClean="0">
                  <a:solidFill>
                    <a:srgbClr val="FF0000"/>
                  </a:solidFill>
                  <a:latin typeface="微软雅黑" panose="020B0503020204020204" pitchFamily="34" charset="-122"/>
                  <a:ea typeface="微软雅黑" panose="020B0503020204020204" pitchFamily="34" charset="-122"/>
                </a:rPr>
                <a:t>安全大脑</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42" name="图片 41" descr="04.png"/>
            <p:cNvPicPr>
              <a:picLocks noChangeAspect="1"/>
            </p:cNvPicPr>
            <p:nvPr/>
          </p:nvPicPr>
          <p:blipFill>
            <a:blip r:embed="rId4" cstate="print"/>
            <a:srcRect l="16515" t="2820" r="13946" b="4628"/>
            <a:stretch>
              <a:fillRect/>
            </a:stretch>
          </p:blipFill>
          <p:spPr bwMode="auto">
            <a:xfrm flipV="1">
              <a:off x="3320568" y="4869160"/>
              <a:ext cx="648072" cy="667666"/>
            </a:xfrm>
            <a:prstGeom prst="ellipse">
              <a:avLst/>
            </a:prstGeom>
            <a:noFill/>
            <a:ln w="38100">
              <a:solidFill>
                <a:srgbClr val="FFFF00"/>
              </a:solidFill>
              <a:miter lim="800000"/>
              <a:headEnd/>
              <a:tailEnd/>
            </a:ln>
          </p:spPr>
        </p:pic>
        <p:sp>
          <p:nvSpPr>
            <p:cNvPr id="43" name="TextBox 5126"/>
            <p:cNvSpPr txBox="1"/>
            <p:nvPr/>
          </p:nvSpPr>
          <p:spPr>
            <a:xfrm>
              <a:off x="3131840" y="4149080"/>
              <a:ext cx="1005403" cy="338554"/>
            </a:xfrm>
            <a:prstGeom prst="rect">
              <a:avLst/>
            </a:prstGeom>
            <a:noFill/>
          </p:spPr>
          <p:txBody>
            <a:bodyPr wrap="none" rtlCol="0">
              <a:spAutoFit/>
            </a:bodyPr>
            <a:lstStyle/>
            <a:p>
              <a:r>
                <a:rPr lang="zh-CN" altLang="en-US" sz="1600" b="1" dirty="0" smtClean="0">
                  <a:latin typeface="黑体" pitchFamily="49" charset="-122"/>
                  <a:ea typeface="黑体" pitchFamily="49" charset="-122"/>
                </a:rPr>
                <a:t>内部感知</a:t>
              </a:r>
              <a:endParaRPr lang="zh-CN" altLang="en-US" sz="1600" b="1" dirty="0">
                <a:latin typeface="黑体" pitchFamily="49" charset="-122"/>
                <a:ea typeface="黑体" pitchFamily="49" charset="-122"/>
              </a:endParaRPr>
            </a:p>
          </p:txBody>
        </p:sp>
        <p:sp>
          <p:nvSpPr>
            <p:cNvPr id="44" name="TextBox 5127"/>
            <p:cNvSpPr txBox="1"/>
            <p:nvPr/>
          </p:nvSpPr>
          <p:spPr>
            <a:xfrm>
              <a:off x="2096553" y="4806444"/>
              <a:ext cx="819263" cy="369332"/>
            </a:xfrm>
            <a:prstGeom prst="rect">
              <a:avLst/>
            </a:prstGeom>
            <a:noFill/>
          </p:spPr>
          <p:txBody>
            <a:bodyPr wrap="none" rtlCol="0">
              <a:spAutoFit/>
            </a:bodyPr>
            <a:lstStyle/>
            <a:p>
              <a:r>
                <a:rPr lang="en-US" altLang="zh-CN" dirty="0" smtClean="0"/>
                <a:t>SCADA</a:t>
              </a:r>
              <a:endParaRPr lang="zh-CN" altLang="en-US" dirty="0"/>
            </a:p>
          </p:txBody>
        </p:sp>
        <p:sp>
          <p:nvSpPr>
            <p:cNvPr id="45" name="TextBox 55"/>
            <p:cNvSpPr txBox="1"/>
            <p:nvPr/>
          </p:nvSpPr>
          <p:spPr>
            <a:xfrm>
              <a:off x="2195736" y="5238492"/>
              <a:ext cx="522002" cy="369332"/>
            </a:xfrm>
            <a:prstGeom prst="rect">
              <a:avLst/>
            </a:prstGeom>
            <a:noFill/>
          </p:spPr>
          <p:txBody>
            <a:bodyPr wrap="none" rtlCol="0">
              <a:spAutoFit/>
            </a:bodyPr>
            <a:lstStyle/>
            <a:p>
              <a:r>
                <a:rPr lang="en-US" altLang="zh-CN" dirty="0" smtClean="0"/>
                <a:t>PLC</a:t>
              </a:r>
              <a:endParaRPr lang="zh-CN" altLang="en-US" dirty="0"/>
            </a:p>
          </p:txBody>
        </p:sp>
        <p:sp>
          <p:nvSpPr>
            <p:cNvPr id="46" name="TextBox 56"/>
            <p:cNvSpPr txBox="1"/>
            <p:nvPr/>
          </p:nvSpPr>
          <p:spPr>
            <a:xfrm>
              <a:off x="2195736" y="5661248"/>
              <a:ext cx="556563" cy="369332"/>
            </a:xfrm>
            <a:prstGeom prst="rect">
              <a:avLst/>
            </a:prstGeom>
            <a:noFill/>
          </p:spPr>
          <p:txBody>
            <a:bodyPr wrap="none" rtlCol="0">
              <a:spAutoFit/>
            </a:bodyPr>
            <a:lstStyle/>
            <a:p>
              <a:r>
                <a:rPr lang="en-US" altLang="zh-CN" dirty="0" smtClean="0"/>
                <a:t>DCS</a:t>
              </a:r>
              <a:endParaRPr lang="zh-CN" altLang="en-US" dirty="0"/>
            </a:p>
          </p:txBody>
        </p:sp>
        <p:sp>
          <p:nvSpPr>
            <p:cNvPr id="47" name="TextBox 57"/>
            <p:cNvSpPr txBox="1"/>
            <p:nvPr/>
          </p:nvSpPr>
          <p:spPr>
            <a:xfrm>
              <a:off x="2051720" y="4437112"/>
              <a:ext cx="819455" cy="369332"/>
            </a:xfrm>
            <a:prstGeom prst="rect">
              <a:avLst/>
            </a:prstGeom>
            <a:noFill/>
          </p:spPr>
          <p:txBody>
            <a:bodyPr wrap="none" rtlCol="0">
              <a:spAutoFit/>
            </a:bodyPr>
            <a:lstStyle/>
            <a:p>
              <a:r>
                <a:rPr lang="en-US" altLang="zh-CN" dirty="0" smtClean="0"/>
                <a:t>Sensor</a:t>
              </a:r>
              <a:endParaRPr lang="zh-CN" altLang="en-US" dirty="0"/>
            </a:p>
          </p:txBody>
        </p:sp>
        <p:cxnSp>
          <p:nvCxnSpPr>
            <p:cNvPr id="48" name="直接连接符 47"/>
            <p:cNvCxnSpPr/>
            <p:nvPr/>
          </p:nvCxnSpPr>
          <p:spPr>
            <a:xfrm flipV="1">
              <a:off x="2843808" y="5206676"/>
              <a:ext cx="432048" cy="231932"/>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2871175" y="5206676"/>
              <a:ext cx="404681" cy="58931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sp>
          <p:nvSpPr>
            <p:cNvPr id="50" name="server"/>
            <p:cNvSpPr>
              <a:spLocks noEditPoints="1" noChangeArrowheads="1"/>
            </p:cNvSpPr>
            <p:nvPr/>
          </p:nvSpPr>
          <p:spPr bwMode="auto">
            <a:xfrm>
              <a:off x="1331640" y="4725144"/>
              <a:ext cx="285941" cy="94841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720 w 21600"/>
                <a:gd name="T25" fmla="*/ 22436 h 21600"/>
                <a:gd name="T26" fmla="*/ 21060 w 21600"/>
                <a:gd name="T27" fmla="*/ 28286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0" y="0"/>
                  </a:moveTo>
                  <a:lnTo>
                    <a:pt x="21600" y="0"/>
                  </a:lnTo>
                  <a:lnTo>
                    <a:pt x="21600" y="21600"/>
                  </a:lnTo>
                  <a:lnTo>
                    <a:pt x="0" y="21600"/>
                  </a:lnTo>
                  <a:lnTo>
                    <a:pt x="0" y="0"/>
                  </a:lnTo>
                  <a:close/>
                </a:path>
                <a:path w="21600" h="21600" extrusionOk="0">
                  <a:moveTo>
                    <a:pt x="1662" y="1709"/>
                  </a:moveTo>
                  <a:lnTo>
                    <a:pt x="9046" y="1709"/>
                  </a:lnTo>
                  <a:lnTo>
                    <a:pt x="9046" y="2331"/>
                  </a:lnTo>
                  <a:lnTo>
                    <a:pt x="1662" y="2331"/>
                  </a:lnTo>
                  <a:lnTo>
                    <a:pt x="1662" y="1709"/>
                  </a:lnTo>
                  <a:moveTo>
                    <a:pt x="0" y="4351"/>
                  </a:moveTo>
                  <a:lnTo>
                    <a:pt x="10892" y="4351"/>
                  </a:lnTo>
                  <a:lnTo>
                    <a:pt x="10892" y="14141"/>
                  </a:lnTo>
                  <a:lnTo>
                    <a:pt x="21600" y="14141"/>
                  </a:lnTo>
                  <a:moveTo>
                    <a:pt x="11631" y="1243"/>
                  </a:moveTo>
                  <a:lnTo>
                    <a:pt x="20492" y="1243"/>
                  </a:lnTo>
                  <a:lnTo>
                    <a:pt x="20492" y="1554"/>
                  </a:lnTo>
                  <a:lnTo>
                    <a:pt x="11631" y="1554"/>
                  </a:lnTo>
                  <a:lnTo>
                    <a:pt x="11631" y="1243"/>
                  </a:lnTo>
                  <a:moveTo>
                    <a:pt x="11631" y="3263"/>
                  </a:moveTo>
                  <a:lnTo>
                    <a:pt x="20492" y="3263"/>
                  </a:lnTo>
                  <a:lnTo>
                    <a:pt x="20492" y="3574"/>
                  </a:lnTo>
                  <a:lnTo>
                    <a:pt x="11631" y="3574"/>
                  </a:lnTo>
                  <a:lnTo>
                    <a:pt x="11631" y="3263"/>
                  </a:lnTo>
                  <a:moveTo>
                    <a:pt x="11631" y="6060"/>
                  </a:moveTo>
                  <a:lnTo>
                    <a:pt x="20492" y="6060"/>
                  </a:lnTo>
                  <a:lnTo>
                    <a:pt x="20492" y="6371"/>
                  </a:lnTo>
                  <a:lnTo>
                    <a:pt x="11631" y="6371"/>
                  </a:lnTo>
                  <a:lnTo>
                    <a:pt x="11631" y="6060"/>
                  </a:lnTo>
                  <a:moveTo>
                    <a:pt x="11631" y="8081"/>
                  </a:moveTo>
                  <a:lnTo>
                    <a:pt x="20308" y="8081"/>
                  </a:lnTo>
                  <a:lnTo>
                    <a:pt x="20308" y="8391"/>
                  </a:lnTo>
                  <a:lnTo>
                    <a:pt x="11631" y="8391"/>
                  </a:lnTo>
                  <a:lnTo>
                    <a:pt x="11631" y="8081"/>
                  </a:lnTo>
                  <a:moveTo>
                    <a:pt x="11631" y="4196"/>
                  </a:moveTo>
                  <a:lnTo>
                    <a:pt x="12369" y="4196"/>
                  </a:lnTo>
                  <a:lnTo>
                    <a:pt x="12369" y="4817"/>
                  </a:lnTo>
                  <a:lnTo>
                    <a:pt x="11631" y="4817"/>
                  </a:lnTo>
                  <a:lnTo>
                    <a:pt x="11631" y="4196"/>
                  </a:lnTo>
                  <a:moveTo>
                    <a:pt x="14400" y="4196"/>
                  </a:moveTo>
                  <a:lnTo>
                    <a:pt x="15138" y="4196"/>
                  </a:lnTo>
                  <a:lnTo>
                    <a:pt x="15138" y="4817"/>
                  </a:lnTo>
                  <a:lnTo>
                    <a:pt x="14400" y="4817"/>
                  </a:lnTo>
                  <a:lnTo>
                    <a:pt x="14400" y="4196"/>
                  </a:lnTo>
                  <a:moveTo>
                    <a:pt x="16985" y="4196"/>
                  </a:moveTo>
                  <a:lnTo>
                    <a:pt x="17723" y="4196"/>
                  </a:lnTo>
                  <a:lnTo>
                    <a:pt x="17723" y="4817"/>
                  </a:lnTo>
                  <a:lnTo>
                    <a:pt x="16985" y="4817"/>
                  </a:lnTo>
                  <a:lnTo>
                    <a:pt x="16985" y="4196"/>
                  </a:lnTo>
                  <a:moveTo>
                    <a:pt x="19754" y="4196"/>
                  </a:moveTo>
                  <a:lnTo>
                    <a:pt x="20492" y="4196"/>
                  </a:lnTo>
                  <a:lnTo>
                    <a:pt x="20492" y="4817"/>
                  </a:lnTo>
                  <a:lnTo>
                    <a:pt x="19754" y="4817"/>
                  </a:lnTo>
                  <a:lnTo>
                    <a:pt x="19754" y="4196"/>
                  </a:lnTo>
                  <a:moveTo>
                    <a:pt x="11631" y="9635"/>
                  </a:moveTo>
                  <a:lnTo>
                    <a:pt x="12369" y="9635"/>
                  </a:lnTo>
                  <a:lnTo>
                    <a:pt x="12369" y="10256"/>
                  </a:lnTo>
                  <a:lnTo>
                    <a:pt x="11631" y="10256"/>
                  </a:lnTo>
                  <a:lnTo>
                    <a:pt x="11631" y="9635"/>
                  </a:lnTo>
                  <a:moveTo>
                    <a:pt x="14400" y="9635"/>
                  </a:moveTo>
                  <a:lnTo>
                    <a:pt x="15138" y="9635"/>
                  </a:lnTo>
                  <a:lnTo>
                    <a:pt x="15138" y="10256"/>
                  </a:lnTo>
                  <a:lnTo>
                    <a:pt x="14400" y="10256"/>
                  </a:lnTo>
                  <a:lnTo>
                    <a:pt x="14400" y="9635"/>
                  </a:lnTo>
                  <a:moveTo>
                    <a:pt x="16985" y="9635"/>
                  </a:moveTo>
                  <a:lnTo>
                    <a:pt x="17723" y="9635"/>
                  </a:lnTo>
                  <a:lnTo>
                    <a:pt x="17723" y="10256"/>
                  </a:lnTo>
                  <a:lnTo>
                    <a:pt x="16985" y="10256"/>
                  </a:lnTo>
                  <a:lnTo>
                    <a:pt x="16985" y="9635"/>
                  </a:lnTo>
                  <a:moveTo>
                    <a:pt x="19754" y="9635"/>
                  </a:moveTo>
                  <a:lnTo>
                    <a:pt x="20492" y="9635"/>
                  </a:lnTo>
                  <a:lnTo>
                    <a:pt x="20492" y="10256"/>
                  </a:lnTo>
                  <a:lnTo>
                    <a:pt x="19754" y="10256"/>
                  </a:lnTo>
                  <a:lnTo>
                    <a:pt x="19754" y="9635"/>
                  </a:lnTo>
                  <a:moveTo>
                    <a:pt x="10892" y="14141"/>
                  </a:moveTo>
                  <a:lnTo>
                    <a:pt x="10892" y="15384"/>
                  </a:lnTo>
                  <a:lnTo>
                    <a:pt x="10892" y="20046"/>
                  </a:lnTo>
                  <a:lnTo>
                    <a:pt x="10892" y="21600"/>
                  </a:lnTo>
                  <a:lnTo>
                    <a:pt x="10892" y="14141"/>
                  </a:lnTo>
                  <a:moveTo>
                    <a:pt x="10892" y="4351"/>
                  </a:moveTo>
                  <a:lnTo>
                    <a:pt x="10892" y="3574"/>
                  </a:lnTo>
                  <a:lnTo>
                    <a:pt x="10892" y="932"/>
                  </a:lnTo>
                  <a:lnTo>
                    <a:pt x="10892" y="0"/>
                  </a:lnTo>
                  <a:lnTo>
                    <a:pt x="10892" y="4351"/>
                  </a:lnTo>
                </a:path>
              </a:pathLst>
            </a:custGeom>
            <a:solidFill>
              <a:srgbClr val="FF0000"/>
            </a:solidFill>
            <a:ln w="9525">
              <a:solidFill>
                <a:srgbClr val="000000"/>
              </a:solidFill>
              <a:miter lim="800000"/>
              <a:headEnd/>
              <a:tailEnd/>
            </a:ln>
          </p:spPr>
          <p:txBody>
            <a:bodyPr/>
            <a:lstStyle/>
            <a:p>
              <a:pPr algn="ctr"/>
              <a:endParaRPr lang="zh-CN" altLang="en-US"/>
            </a:p>
          </p:txBody>
        </p:sp>
        <p:sp>
          <p:nvSpPr>
            <p:cNvPr id="51" name="TextBox 5141"/>
            <p:cNvSpPr txBox="1"/>
            <p:nvPr/>
          </p:nvSpPr>
          <p:spPr>
            <a:xfrm>
              <a:off x="327004" y="5427401"/>
              <a:ext cx="800219" cy="338554"/>
            </a:xfrm>
            <a:prstGeom prst="rect">
              <a:avLst/>
            </a:prstGeom>
            <a:noFill/>
          </p:spPr>
          <p:txBody>
            <a:bodyPr wrap="none" rtlCol="0">
              <a:spAutoFit/>
            </a:bodyPr>
            <a:lstStyle/>
            <a:p>
              <a:pPr algn="ctr"/>
              <a:r>
                <a:rPr lang="zh-CN" altLang="en-US" sz="1600" dirty="0" smtClean="0">
                  <a:latin typeface="黑体" pitchFamily="49" charset="-122"/>
                  <a:ea typeface="黑体" pitchFamily="49" charset="-122"/>
                </a:rPr>
                <a:t>采集</a:t>
              </a:r>
              <a:r>
                <a:rPr lang="zh-CN" altLang="en-US" sz="1600" dirty="0">
                  <a:latin typeface="黑体" pitchFamily="49" charset="-122"/>
                  <a:ea typeface="黑体" pitchFamily="49" charset="-122"/>
                </a:rPr>
                <a:t>器</a:t>
              </a:r>
            </a:p>
          </p:txBody>
        </p:sp>
        <p:sp>
          <p:nvSpPr>
            <p:cNvPr id="52" name="矩形 51"/>
            <p:cNvSpPr/>
            <p:nvPr/>
          </p:nvSpPr>
          <p:spPr>
            <a:xfrm>
              <a:off x="583098" y="5116248"/>
              <a:ext cx="288032" cy="2119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3" name="矩形 52"/>
            <p:cNvSpPr/>
            <p:nvPr/>
          </p:nvSpPr>
          <p:spPr>
            <a:xfrm>
              <a:off x="4788024" y="4514678"/>
              <a:ext cx="1322360" cy="1342849"/>
            </a:xfrm>
            <a:prstGeom prst="rect">
              <a:avLst/>
            </a:prstGeom>
            <a:solidFill>
              <a:srgbClr val="92D050"/>
            </a:solid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4" name="矩形 53"/>
            <p:cNvSpPr/>
            <p:nvPr/>
          </p:nvSpPr>
          <p:spPr>
            <a:xfrm>
              <a:off x="4914304" y="4602873"/>
              <a:ext cx="1124071" cy="250898"/>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异常检测</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55" name="矩形 54"/>
            <p:cNvSpPr/>
            <p:nvPr/>
          </p:nvSpPr>
          <p:spPr>
            <a:xfrm>
              <a:off x="4914305" y="4921423"/>
              <a:ext cx="1124071" cy="250898"/>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关联分析</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56" name="矩形 55"/>
            <p:cNvSpPr/>
            <p:nvPr/>
          </p:nvSpPr>
          <p:spPr>
            <a:xfrm>
              <a:off x="4914305" y="5246589"/>
              <a:ext cx="1124071" cy="250898"/>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告警决策</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4914305" y="5569495"/>
              <a:ext cx="1124071" cy="250898"/>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响应处置</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58" name="TextBox 118"/>
            <p:cNvSpPr txBox="1"/>
            <p:nvPr/>
          </p:nvSpPr>
          <p:spPr>
            <a:xfrm>
              <a:off x="3203848" y="5580529"/>
              <a:ext cx="1005403" cy="584775"/>
            </a:xfrm>
            <a:prstGeom prst="rect">
              <a:avLst/>
            </a:prstGeom>
            <a:noFill/>
          </p:spPr>
          <p:txBody>
            <a:bodyPr wrap="none" rtlCol="0">
              <a:spAutoFit/>
            </a:bodyPr>
            <a:lstStyle/>
            <a:p>
              <a:r>
                <a:rPr lang="zh-CN" altLang="en-US" sz="1600" dirty="0" smtClean="0">
                  <a:latin typeface="黑体" pitchFamily="49" charset="-122"/>
                  <a:ea typeface="黑体" pitchFamily="49" charset="-122"/>
                </a:rPr>
                <a:t>智能安全</a:t>
              </a:r>
              <a:endParaRPr lang="en-US" altLang="zh-CN" sz="1600" dirty="0" smtClean="0">
                <a:latin typeface="黑体" pitchFamily="49" charset="-122"/>
                <a:ea typeface="黑体" pitchFamily="49" charset="-122"/>
              </a:endParaRPr>
            </a:p>
            <a:p>
              <a:r>
                <a:rPr lang="zh-CN" altLang="en-US" sz="1600" dirty="0" smtClean="0">
                  <a:latin typeface="黑体" pitchFamily="49" charset="-122"/>
                  <a:ea typeface="黑体" pitchFamily="49" charset="-122"/>
                </a:rPr>
                <a:t>感知硬件</a:t>
              </a:r>
              <a:endParaRPr lang="zh-CN" altLang="en-US" sz="1600" dirty="0">
                <a:latin typeface="黑体" pitchFamily="49" charset="-122"/>
                <a:ea typeface="黑体" pitchFamily="49" charset="-122"/>
              </a:endParaRPr>
            </a:p>
          </p:txBody>
        </p:sp>
        <p:sp>
          <p:nvSpPr>
            <p:cNvPr id="59" name="右箭头 58"/>
            <p:cNvSpPr/>
            <p:nvPr/>
          </p:nvSpPr>
          <p:spPr>
            <a:xfrm>
              <a:off x="4023522" y="5121417"/>
              <a:ext cx="706142" cy="117075"/>
            </a:xfrm>
            <a:prstGeom prst="rightArrow">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0" name="TextBox 120"/>
            <p:cNvSpPr txBox="1"/>
            <p:nvPr/>
          </p:nvSpPr>
          <p:spPr>
            <a:xfrm>
              <a:off x="4918392" y="4135432"/>
              <a:ext cx="1011815" cy="338554"/>
            </a:xfrm>
            <a:prstGeom prst="rect">
              <a:avLst/>
            </a:prstGeom>
            <a:noFill/>
          </p:spPr>
          <p:txBody>
            <a:bodyPr wrap="none" rtlCol="0">
              <a:spAutoFit/>
            </a:bodyPr>
            <a:lstStyle/>
            <a:p>
              <a:r>
                <a:rPr lang="zh-CN" altLang="en-US" sz="1600" b="1" dirty="0" smtClean="0">
                  <a:latin typeface="黑体" pitchFamily="49" charset="-122"/>
                  <a:ea typeface="黑体" pitchFamily="49" charset="-122"/>
                </a:rPr>
                <a:t>一级认知</a:t>
              </a:r>
              <a:endParaRPr lang="zh-CN" altLang="en-US" sz="1600" b="1" dirty="0">
                <a:latin typeface="黑体" pitchFamily="49" charset="-122"/>
                <a:ea typeface="黑体" pitchFamily="49" charset="-122"/>
              </a:endParaRPr>
            </a:p>
          </p:txBody>
        </p:sp>
        <p:sp>
          <p:nvSpPr>
            <p:cNvPr id="61" name="右箭头 60"/>
            <p:cNvSpPr/>
            <p:nvPr/>
          </p:nvSpPr>
          <p:spPr>
            <a:xfrm>
              <a:off x="6156176" y="5495453"/>
              <a:ext cx="648072" cy="157664"/>
            </a:xfrm>
            <a:prstGeom prst="rightArrow">
              <a:avLst/>
            </a:prstGeom>
            <a:solidFill>
              <a:srgbClr val="FFC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2" name="矩形 61"/>
            <p:cNvSpPr/>
            <p:nvPr/>
          </p:nvSpPr>
          <p:spPr>
            <a:xfrm>
              <a:off x="6156176" y="5589240"/>
              <a:ext cx="543739" cy="523220"/>
            </a:xfrm>
            <a:prstGeom prst="rect">
              <a:avLst/>
            </a:prstGeom>
          </p:spPr>
          <p:txBody>
            <a:bodyPr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决策</a:t>
              </a:r>
              <a:endParaRPr lang="en-US" altLang="zh-CN" sz="1400" b="1" dirty="0" smtClean="0">
                <a:solidFill>
                  <a:prstClr val="black"/>
                </a:solidFill>
                <a:latin typeface="微软雅黑" panose="020B0503020204020204" pitchFamily="34" charset="-122"/>
                <a:ea typeface="微软雅黑" panose="020B0503020204020204" pitchFamily="34" charset="-122"/>
              </a:endParaRPr>
            </a:p>
            <a:p>
              <a:pPr algn="ctr"/>
              <a:r>
                <a:rPr lang="zh-CN" altLang="en-US" sz="1400" b="1" dirty="0">
                  <a:solidFill>
                    <a:prstClr val="black"/>
                  </a:solidFill>
                  <a:latin typeface="微软雅黑" panose="020B0503020204020204" pitchFamily="34" charset="-122"/>
                  <a:ea typeface="微软雅黑" panose="020B0503020204020204" pitchFamily="34" charset="-122"/>
                </a:rPr>
                <a:t>响应</a:t>
              </a:r>
            </a:p>
          </p:txBody>
        </p:sp>
        <p:cxnSp>
          <p:nvCxnSpPr>
            <p:cNvPr id="64" name="肘形连接符 63"/>
            <p:cNvCxnSpPr>
              <a:stCxn id="38" idx="3"/>
              <a:endCxn id="53" idx="3"/>
            </p:cNvCxnSpPr>
            <p:nvPr/>
          </p:nvCxnSpPr>
          <p:spPr>
            <a:xfrm flipH="1">
              <a:off x="6110384" y="2740278"/>
              <a:ext cx="1513828" cy="2445825"/>
            </a:xfrm>
            <a:prstGeom prst="bentConnector3">
              <a:avLst>
                <a:gd name="adj1" fmla="val -1510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6512" y="3963190"/>
              <a:ext cx="9036496"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6" name="TextBox 137"/>
            <p:cNvSpPr txBox="1"/>
            <p:nvPr/>
          </p:nvSpPr>
          <p:spPr>
            <a:xfrm>
              <a:off x="8230761" y="3789040"/>
              <a:ext cx="461665" cy="2422222"/>
            </a:xfrm>
            <a:prstGeom prst="rect">
              <a:avLst/>
            </a:prstGeom>
            <a:noFill/>
          </p:spPr>
          <p:txBody>
            <a:bodyPr vert="eaVert" wrap="squar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智能</a:t>
              </a:r>
              <a:r>
                <a:rPr lang="zh-CN" altLang="en-US" b="1" dirty="0" smtClean="0">
                  <a:solidFill>
                    <a:srgbClr val="FF0000"/>
                  </a:solidFill>
                  <a:latin typeface="微软雅黑" panose="020B0503020204020204" pitchFamily="34" charset="-122"/>
                  <a:ea typeface="微软雅黑" panose="020B0503020204020204" pitchFamily="34" charset="-122"/>
                </a:rPr>
                <a:t>小脑</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67" name="TextBox 99"/>
            <p:cNvSpPr txBox="1"/>
            <p:nvPr/>
          </p:nvSpPr>
          <p:spPr>
            <a:xfrm>
              <a:off x="6867298" y="5247207"/>
              <a:ext cx="595035"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告警</a:t>
              </a:r>
              <a:endParaRPr lang="zh-CN" altLang="en-US" sz="1600" dirty="0">
                <a:latin typeface="黑体" pitchFamily="49" charset="-122"/>
                <a:ea typeface="黑体" pitchFamily="49" charset="-122"/>
              </a:endParaRPr>
            </a:p>
          </p:txBody>
        </p:sp>
        <p:sp>
          <p:nvSpPr>
            <p:cNvPr id="68" name="TextBox 139"/>
            <p:cNvSpPr txBox="1"/>
            <p:nvPr/>
          </p:nvSpPr>
          <p:spPr>
            <a:xfrm>
              <a:off x="6876256" y="5525070"/>
              <a:ext cx="595035"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停机</a:t>
              </a:r>
              <a:endParaRPr lang="zh-CN" altLang="en-US" sz="1600" dirty="0">
                <a:latin typeface="黑体" pitchFamily="49" charset="-122"/>
                <a:ea typeface="黑体" pitchFamily="49" charset="-122"/>
              </a:endParaRPr>
            </a:p>
          </p:txBody>
        </p:sp>
        <p:sp>
          <p:nvSpPr>
            <p:cNvPr id="69" name="TextBox 140"/>
            <p:cNvSpPr txBox="1"/>
            <p:nvPr/>
          </p:nvSpPr>
          <p:spPr>
            <a:xfrm>
              <a:off x="6876256" y="5813102"/>
              <a:ext cx="595035"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断网</a:t>
              </a:r>
              <a:endParaRPr lang="zh-CN" altLang="en-US" sz="1600" dirty="0">
                <a:latin typeface="黑体" pitchFamily="49" charset="-122"/>
                <a:ea typeface="黑体" pitchFamily="49" charset="-122"/>
              </a:endParaRPr>
            </a:p>
          </p:txBody>
        </p:sp>
        <p:sp>
          <p:nvSpPr>
            <p:cNvPr id="70" name="TextBox 141"/>
            <p:cNvSpPr txBox="1"/>
            <p:nvPr/>
          </p:nvSpPr>
          <p:spPr>
            <a:xfrm>
              <a:off x="6990462" y="6079648"/>
              <a:ext cx="389850" cy="338554"/>
            </a:xfrm>
            <a:prstGeom prst="rect">
              <a:avLst/>
            </a:prstGeom>
            <a:noFill/>
          </p:spPr>
          <p:txBody>
            <a:bodyPr wrap="none" rtlCol="0">
              <a:spAutoFit/>
            </a:bodyPr>
            <a:lstStyle/>
            <a:p>
              <a:r>
                <a:rPr lang="en-US" altLang="zh-CN" sz="1600" dirty="0" smtClean="0">
                  <a:latin typeface="黑体" pitchFamily="49" charset="-122"/>
                  <a:ea typeface="黑体" pitchFamily="49" charset="-122"/>
                </a:rPr>
                <a:t>…</a:t>
              </a:r>
              <a:endParaRPr lang="zh-CN" altLang="en-US" sz="1600" dirty="0">
                <a:latin typeface="黑体" pitchFamily="49" charset="-122"/>
                <a:ea typeface="黑体" pitchFamily="49" charset="-122"/>
              </a:endParaRPr>
            </a:p>
          </p:txBody>
        </p:sp>
        <p:sp>
          <p:nvSpPr>
            <p:cNvPr id="71" name="矩形 70"/>
            <p:cNvSpPr/>
            <p:nvPr/>
          </p:nvSpPr>
          <p:spPr>
            <a:xfrm>
              <a:off x="7380312" y="3507879"/>
              <a:ext cx="400110" cy="810479"/>
            </a:xfrm>
            <a:prstGeom prst="rect">
              <a:avLst/>
            </a:prstGeom>
          </p:spPr>
          <p:txBody>
            <a:bodyPr vert="eaVert" wrap="none">
              <a:spAutoFit/>
            </a:bodyPr>
            <a:lstStyle/>
            <a:p>
              <a:pPr algn="ctr"/>
              <a:r>
                <a:rPr lang="zh-CN" altLang="en-US" sz="1400" b="1" dirty="0">
                  <a:solidFill>
                    <a:prstClr val="black"/>
                  </a:solidFill>
                  <a:latin typeface="微软雅黑" panose="020B0503020204020204" pitchFamily="34" charset="-122"/>
                  <a:ea typeface="微软雅黑" panose="020B0503020204020204" pitchFamily="34" charset="-122"/>
                </a:rPr>
                <a:t>决策</a:t>
              </a:r>
              <a:r>
                <a:rPr lang="zh-CN" altLang="en-US" sz="1400" b="1" dirty="0" smtClean="0">
                  <a:solidFill>
                    <a:prstClr val="black"/>
                  </a:solidFill>
                  <a:latin typeface="微软雅黑" panose="020B0503020204020204" pitchFamily="34" charset="-122"/>
                  <a:ea typeface="微软雅黑" panose="020B0503020204020204" pitchFamily="34" charset="-122"/>
                </a:rPr>
                <a:t>反馈</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72" name="TextBox 143"/>
            <p:cNvSpPr txBox="1"/>
            <p:nvPr/>
          </p:nvSpPr>
          <p:spPr>
            <a:xfrm rot="18120197">
              <a:off x="4277349" y="3851284"/>
              <a:ext cx="369332" cy="707886"/>
            </a:xfrm>
            <a:prstGeom prst="rect">
              <a:avLst/>
            </a:prstGeom>
            <a:noFill/>
          </p:spPr>
          <p:txBody>
            <a:bodyPr vert="eaVert" wrap="none" rtlCol="0">
              <a:spAutoFit/>
            </a:bodyPr>
            <a:lstStyle/>
            <a:p>
              <a:r>
                <a:rPr lang="zh-CN" altLang="en-US" sz="1200" dirty="0" smtClean="0">
                  <a:latin typeface="黑体" pitchFamily="49" charset="-122"/>
                  <a:ea typeface="黑体" pitchFamily="49" charset="-122"/>
                </a:rPr>
                <a:t>异常行为</a:t>
              </a:r>
              <a:endParaRPr lang="zh-CN" altLang="en-US" sz="1200" dirty="0">
                <a:latin typeface="黑体" pitchFamily="49" charset="-122"/>
                <a:ea typeface="黑体" pitchFamily="49" charset="-122"/>
              </a:endParaRPr>
            </a:p>
          </p:txBody>
        </p:sp>
        <p:sp>
          <p:nvSpPr>
            <p:cNvPr id="73" name="右箭头 72"/>
            <p:cNvSpPr/>
            <p:nvPr/>
          </p:nvSpPr>
          <p:spPr>
            <a:xfrm rot="12241120" flipV="1">
              <a:off x="2773377" y="3988562"/>
              <a:ext cx="2073819" cy="150409"/>
            </a:xfrm>
            <a:prstGeom prst="rightArrow">
              <a:avLst/>
            </a:prstGeom>
            <a:solidFill>
              <a:srgbClr val="FFC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74" name="肘形连接符 73"/>
            <p:cNvCxnSpPr>
              <a:stCxn id="52" idx="0"/>
              <a:endCxn id="33" idx="1"/>
            </p:cNvCxnSpPr>
            <p:nvPr/>
          </p:nvCxnSpPr>
          <p:spPr>
            <a:xfrm rot="5400000" flipH="1" flipV="1">
              <a:off x="511530" y="3819958"/>
              <a:ext cx="1511874" cy="1080706"/>
            </a:xfrm>
            <a:prstGeom prst="bentConnector2">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5" name="TextBox 149"/>
            <p:cNvSpPr txBox="1"/>
            <p:nvPr/>
          </p:nvSpPr>
          <p:spPr>
            <a:xfrm>
              <a:off x="4932040" y="5877272"/>
              <a:ext cx="1005403"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检测平台</a:t>
              </a:r>
              <a:endParaRPr lang="zh-CN" altLang="en-US" sz="1600" dirty="0">
                <a:latin typeface="黑体" pitchFamily="49" charset="-122"/>
                <a:ea typeface="黑体" pitchFamily="49" charset="-122"/>
              </a:endParaRPr>
            </a:p>
          </p:txBody>
        </p:sp>
      </p:grpSp>
      <p:sp>
        <p:nvSpPr>
          <p:cNvPr id="76" name="矩形 2"/>
          <p:cNvSpPr>
            <a:spLocks noChangeArrowheads="1"/>
          </p:cNvSpPr>
          <p:nvPr/>
        </p:nvSpPr>
        <p:spPr bwMode="auto">
          <a:xfrm>
            <a:off x="0" y="5835553"/>
            <a:ext cx="9144000" cy="1015663"/>
          </a:xfrm>
          <a:prstGeom prst="rect">
            <a:avLst/>
          </a:prstGeom>
          <a:solidFill>
            <a:srgbClr val="FFFF00"/>
          </a:solidFill>
          <a:ln w="9525">
            <a:noFill/>
            <a:miter lim="800000"/>
            <a:headEnd/>
            <a:tailEnd/>
          </a:ln>
          <a:extLst/>
        </p:spPr>
        <p:txBody>
          <a:bodyPr wrap="square">
            <a:spAutoFit/>
          </a:bodyPr>
          <a:lstStyle>
            <a:lvl1pPr eaLnBrk="0" hangingPunct="0">
              <a:defRPr sz="2800">
                <a:solidFill>
                  <a:schemeClr val="tx1"/>
                </a:solidFill>
                <a:latin typeface="Arial" panose="020B0604020202020204" pitchFamily="34" charset="0"/>
                <a:ea typeface="宋体" panose="02010600030101010101" pitchFamily="2" charset="-122"/>
              </a:defRPr>
            </a:lvl1pPr>
            <a:lvl2pPr marL="742950" indent="-285750" eaLnBrk="0" hangingPunct="0">
              <a:defRPr sz="2800">
                <a:solidFill>
                  <a:schemeClr val="tx1"/>
                </a:solidFill>
                <a:latin typeface="Arial" panose="020B0604020202020204" pitchFamily="34" charset="0"/>
                <a:ea typeface="宋体" panose="02010600030101010101" pitchFamily="2" charset="-122"/>
              </a:defRPr>
            </a:lvl2pPr>
            <a:lvl3pPr marL="1143000" indent="-228600" eaLnBrk="0" hangingPunct="0">
              <a:defRPr sz="2800">
                <a:solidFill>
                  <a:schemeClr val="tx1"/>
                </a:solidFill>
                <a:latin typeface="Arial" panose="020B0604020202020204" pitchFamily="34" charset="0"/>
                <a:ea typeface="宋体" panose="02010600030101010101" pitchFamily="2" charset="-122"/>
              </a:defRPr>
            </a:lvl3pPr>
            <a:lvl4pPr marL="1600200" indent="-228600" eaLnBrk="0" hangingPunct="0">
              <a:defRPr sz="2800">
                <a:solidFill>
                  <a:schemeClr val="tx1"/>
                </a:solidFill>
                <a:latin typeface="Arial" panose="020B0604020202020204" pitchFamily="34" charset="0"/>
                <a:ea typeface="宋体" panose="02010600030101010101" pitchFamily="2" charset="-122"/>
              </a:defRPr>
            </a:lvl4pPr>
            <a:lvl5pPr marL="2057400" indent="-228600" eaLnBrk="0" hangingPunct="0">
              <a:defRPr sz="28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Arial" panose="020B0604020202020204" pitchFamily="34" charset="0"/>
                <a:ea typeface="宋体" panose="02010600030101010101" pitchFamily="2" charset="-122"/>
              </a:defRPr>
            </a:lvl9pPr>
          </a:lstStyle>
          <a:p>
            <a:pPr eaLnBrk="1" hangingPunct="1">
              <a:buFont typeface="Arial" pitchFamily="34" charset="0"/>
              <a:buChar char="•"/>
            </a:pPr>
            <a:r>
              <a:rPr lang="zh-CN" altLang="en-US" sz="2000" b="1" dirty="0" smtClean="0">
                <a:solidFill>
                  <a:srgbClr val="FF0000"/>
                </a:solidFill>
                <a:latin typeface="黑体" panose="02010609060101010101" pitchFamily="49" charset="-122"/>
                <a:ea typeface="黑体" panose="02010609060101010101" pitchFamily="49" charset="-122"/>
              </a:rPr>
              <a:t>初步建立工业控制安全系统：</a:t>
            </a:r>
            <a:r>
              <a:rPr lang="zh-CN" altLang="en-US" sz="2000" b="1" dirty="0">
                <a:solidFill>
                  <a:srgbClr val="FF0000"/>
                </a:solidFill>
                <a:latin typeface="黑体" panose="02010609060101010101" pitchFamily="49" charset="-122"/>
                <a:ea typeface="黑体" panose="02010609060101010101" pitchFamily="49" charset="-122"/>
                <a:cs typeface="宋体" panose="02010600030101010101" pitchFamily="2" charset="-122"/>
              </a:rPr>
              <a:t>提供实时监控</a:t>
            </a: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、风险评估等服务</a:t>
            </a:r>
            <a:endPar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endParaRPr>
          </a:p>
          <a:p>
            <a:pPr eaLnBrk="1" hangingPunct="1">
              <a:buFont typeface="Arial" pitchFamily="34" charset="0"/>
              <a:buChar char="•"/>
            </a:pP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检测出</a:t>
            </a:r>
            <a:r>
              <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67</a:t>
            </a: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家厂商，</a:t>
            </a:r>
            <a:r>
              <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10560</a:t>
            </a:r>
            <a:r>
              <a:rPr lang="zh-CN" altLang="en-US" sz="2000" b="1" dirty="0">
                <a:solidFill>
                  <a:srgbClr val="FF0000"/>
                </a:solidFill>
                <a:latin typeface="黑体" panose="02010609060101010101" pitchFamily="49" charset="-122"/>
                <a:ea typeface="黑体" panose="02010609060101010101" pitchFamily="49" charset="-122"/>
                <a:cs typeface="宋体" panose="02010600030101010101" pitchFamily="2" charset="-122"/>
              </a:rPr>
              <a:t>个</a:t>
            </a: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互联网工控设备，支持</a:t>
            </a:r>
            <a:r>
              <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13</a:t>
            </a: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款主流工控协议分析</a:t>
            </a:r>
            <a:endPar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endParaRPr>
          </a:p>
          <a:p>
            <a:pPr eaLnBrk="1" hangingPunct="1">
              <a:buFont typeface="Arial" pitchFamily="34" charset="0"/>
              <a:buChar char="•"/>
            </a:pP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汇集</a:t>
            </a:r>
            <a:r>
              <a:rPr lang="en-US" altLang="zh-CN"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900</a:t>
            </a:r>
            <a:r>
              <a:rPr lang="zh-CN" altLang="en-US" sz="2000" b="1" dirty="0" smtClean="0">
                <a:solidFill>
                  <a:srgbClr val="FF0000"/>
                </a:solidFill>
                <a:latin typeface="黑体" panose="02010609060101010101" pitchFamily="49" charset="-122"/>
                <a:ea typeface="黑体" panose="02010609060101010101" pitchFamily="49" charset="-122"/>
                <a:cs typeface="宋体" panose="02010600030101010101" pitchFamily="2" charset="-122"/>
              </a:rPr>
              <a:t>多种类型的工控系统安全漏洞，并提供预防与解决方案。</a:t>
            </a:r>
            <a:endParaRPr lang="zh-CN" altLang="en-US" sz="2000" b="1"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22130956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64410" y="355022"/>
            <a:ext cx="6879590" cy="473075"/>
          </a:xfrm>
        </p:spPr>
        <p:txBody>
          <a:bodyPr>
            <a:noAutofit/>
          </a:bodyPr>
          <a:lstStyle/>
          <a:p>
            <a:r>
              <a:rPr lang="zh-CN" altLang="en-US" sz="2800" dirty="0">
                <a:solidFill>
                  <a:srgbClr val="FF0000"/>
                </a:solidFill>
              </a:rPr>
              <a:t>脑机应用</a:t>
            </a:r>
            <a:r>
              <a:rPr lang="en-US" altLang="zh-CN" sz="2800" dirty="0">
                <a:solidFill>
                  <a:srgbClr val="FF0000"/>
                </a:solidFill>
              </a:rPr>
              <a:t>:</a:t>
            </a:r>
            <a:r>
              <a:rPr lang="zh-CN" altLang="en-US" sz="3200" dirty="0" smtClean="0">
                <a:solidFill>
                  <a:schemeClr val="tx2"/>
                </a:solidFill>
              </a:rPr>
              <a:t>工</a:t>
            </a:r>
            <a:r>
              <a:rPr lang="zh-CN" altLang="en-US" sz="3200" dirty="0">
                <a:solidFill>
                  <a:schemeClr val="tx2"/>
                </a:solidFill>
              </a:rPr>
              <a:t>控安全大数据分析平台</a:t>
            </a:r>
          </a:p>
        </p:txBody>
      </p:sp>
      <p:sp>
        <p:nvSpPr>
          <p:cNvPr id="4" name="TextBox 3"/>
          <p:cNvSpPr txBox="1"/>
          <p:nvPr/>
        </p:nvSpPr>
        <p:spPr>
          <a:xfrm>
            <a:off x="357158" y="1107316"/>
            <a:ext cx="8501122" cy="3539430"/>
          </a:xfrm>
          <a:prstGeom prst="rect">
            <a:avLst/>
          </a:prstGeom>
          <a:noFill/>
        </p:spPr>
        <p:txBody>
          <a:bodyPr wrap="square" rtlCol="0">
            <a:spAutoFit/>
          </a:bodyPr>
          <a:lstStyle/>
          <a:p>
            <a:r>
              <a:rPr lang="zh-CN" altLang="en-US" sz="2000" dirty="0">
                <a:latin typeface="微软雅黑" pitchFamily="34" charset="-122"/>
                <a:ea typeface="微软雅黑" pitchFamily="34" charset="-122"/>
              </a:rPr>
              <a:t>平台</a:t>
            </a:r>
            <a:r>
              <a:rPr lang="zh-CN" altLang="en-US" sz="2000" dirty="0" smtClean="0">
                <a:latin typeface="微软雅黑" pitchFamily="34" charset="-122"/>
                <a:ea typeface="微软雅黑" pitchFamily="34" charset="-122"/>
              </a:rPr>
              <a:t>概述：提供工业安全大数据服务</a:t>
            </a:r>
            <a:endParaRPr lang="en-US" altLang="zh-CN" b="1"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功能特性：</a:t>
            </a:r>
            <a:endParaRPr lang="en-US" altLang="zh-CN" sz="2000" dirty="0" smtClean="0">
              <a:latin typeface="微软雅黑" pitchFamily="34" charset="-122"/>
              <a:ea typeface="微软雅黑" pitchFamily="34" charset="-122"/>
            </a:endParaRPr>
          </a:p>
          <a:p>
            <a:pPr marL="285750" indent="-285750">
              <a:buFont typeface="Arial" pitchFamily="34" charset="0"/>
              <a:buChar char="•"/>
            </a:pPr>
            <a:r>
              <a:rPr lang="zh-CN" altLang="en-US" sz="1600" dirty="0" smtClean="0">
                <a:latin typeface="微软雅黑" pitchFamily="34" charset="-122"/>
                <a:ea typeface="微软雅黑" pitchFamily="34" charset="-122"/>
              </a:rPr>
              <a:t>弱点漏洞探测：探测暴露在互联网上的工控设备，分析其弱点漏洞，支持多种工控协议及</a:t>
            </a:r>
            <a:r>
              <a:rPr lang="en-US" altLang="zh-CN" sz="1600" dirty="0" smtClean="0">
                <a:latin typeface="微软雅黑" pitchFamily="34" charset="-122"/>
                <a:ea typeface="微软雅黑" pitchFamily="34" charset="-122"/>
              </a:rPr>
              <a:t>Web</a:t>
            </a:r>
            <a:r>
              <a:rPr lang="zh-CN" altLang="en-US" sz="1600" dirty="0" smtClean="0">
                <a:latin typeface="微软雅黑" pitchFamily="34" charset="-122"/>
                <a:ea typeface="微软雅黑" pitchFamily="34" charset="-122"/>
              </a:rPr>
              <a:t>系统</a:t>
            </a:r>
            <a:endParaRPr lang="en-US" altLang="zh-CN" sz="1600" dirty="0" smtClean="0">
              <a:latin typeface="微软雅黑" pitchFamily="34" charset="-122"/>
              <a:ea typeface="微软雅黑" pitchFamily="34" charset="-122"/>
            </a:endParaRPr>
          </a:p>
          <a:p>
            <a:pPr marL="285750" indent="-285750">
              <a:buFont typeface="Arial" pitchFamily="34" charset="0"/>
              <a:buChar char="•"/>
            </a:pPr>
            <a:r>
              <a:rPr lang="zh-CN" altLang="en-US" sz="1600" dirty="0" smtClean="0">
                <a:latin typeface="微软雅黑" pitchFamily="34" charset="-122"/>
                <a:ea typeface="微软雅黑" pitchFamily="34" charset="-122"/>
              </a:rPr>
              <a:t>威胁感知预警：全球范围内部署蜜罐，捕获针对工业系统的威胁及攻击行为，并给出预警</a:t>
            </a:r>
            <a:endParaRPr lang="en-US" altLang="zh-CN" sz="1600" dirty="0" smtClean="0">
              <a:latin typeface="微软雅黑" pitchFamily="34" charset="-122"/>
              <a:ea typeface="微软雅黑" pitchFamily="34" charset="-122"/>
            </a:endParaRPr>
          </a:p>
          <a:p>
            <a:pPr marL="285750" indent="-285750">
              <a:buFont typeface="Arial" pitchFamily="34" charset="0"/>
              <a:buChar char="•"/>
            </a:pPr>
            <a:r>
              <a:rPr lang="zh-CN" altLang="en-US" sz="1600" dirty="0" smtClean="0">
                <a:latin typeface="微软雅黑" pitchFamily="34" charset="-122"/>
                <a:ea typeface="微软雅黑" pitchFamily="34" charset="-122"/>
              </a:rPr>
              <a:t>安全情报服务：定点采集</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大规模筛选</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自动生成，实时推送给订阅用户</a:t>
            </a:r>
            <a:endParaRPr lang="en-US" altLang="zh-CN" sz="1600" dirty="0" smtClean="0">
              <a:latin typeface="微软雅黑" pitchFamily="34" charset="-122"/>
              <a:ea typeface="微软雅黑" pitchFamily="34" charset="-122"/>
            </a:endParaRPr>
          </a:p>
          <a:p>
            <a:r>
              <a:rPr lang="zh-CN" altLang="en-US" sz="2000" dirty="0">
                <a:latin typeface="微软雅黑" pitchFamily="34" charset="-122"/>
                <a:ea typeface="微软雅黑" pitchFamily="34" charset="-122"/>
              </a:rPr>
              <a:t>平台</a:t>
            </a:r>
            <a:r>
              <a:rPr lang="zh-CN" altLang="en-US" sz="2000" dirty="0" smtClean="0">
                <a:latin typeface="微软雅黑" pitchFamily="34" charset="-122"/>
                <a:ea typeface="微软雅黑" pitchFamily="34" charset="-122"/>
              </a:rPr>
              <a:t>优势</a:t>
            </a:r>
            <a:r>
              <a:rPr lang="en-US" altLang="zh-CN" sz="2000" dirty="0" smtClean="0">
                <a:latin typeface="微软雅黑" pitchFamily="34" charset="-122"/>
                <a:ea typeface="微软雅黑" pitchFamily="34" charset="-122"/>
                <a:sym typeface="Wingdings" pitchFamily="2" charset="2"/>
              </a:rPr>
              <a:t>: </a:t>
            </a:r>
          </a:p>
          <a:p>
            <a:pPr marL="342900" indent="-342900">
              <a:buAutoNum type="arabicParenBoth"/>
            </a:pPr>
            <a:r>
              <a:rPr lang="zh-CN" altLang="en-US" sz="1600" b="1" dirty="0" smtClean="0">
                <a:latin typeface="微软雅黑" pitchFamily="34" charset="-122"/>
                <a:ea typeface="微软雅黑" pitchFamily="34" charset="-122"/>
                <a:sym typeface="Wingdings" pitchFamily="2" charset="2"/>
              </a:rPr>
              <a:t>快速</a:t>
            </a:r>
            <a:r>
              <a:rPr lang="zh-CN" altLang="en-US" sz="1600" b="1" dirty="0">
                <a:latin typeface="微软雅黑" pitchFamily="34" charset="-122"/>
                <a:ea typeface="微软雅黑" pitchFamily="34" charset="-122"/>
                <a:sym typeface="Wingdings" pitchFamily="2" charset="2"/>
              </a:rPr>
              <a:t>端口</a:t>
            </a:r>
            <a:r>
              <a:rPr lang="zh-CN" altLang="en-US" sz="1600" b="1" dirty="0" smtClean="0">
                <a:latin typeface="微软雅黑" pitchFamily="34" charset="-122"/>
                <a:ea typeface="微软雅黑" pitchFamily="34" charset="-122"/>
                <a:sym typeface="Wingdings" pitchFamily="2" charset="2"/>
              </a:rPr>
              <a:t>扫描</a:t>
            </a:r>
            <a:r>
              <a:rPr lang="zh-CN" altLang="en-US" sz="1600" dirty="0" smtClean="0">
                <a:latin typeface="微软雅黑" pitchFamily="34" charset="-122"/>
                <a:ea typeface="微软雅黑" pitchFamily="34" charset="-122"/>
                <a:sym typeface="Wingdings" pitchFamily="2" charset="2"/>
              </a:rPr>
              <a:t>及</a:t>
            </a:r>
            <a:r>
              <a:rPr lang="zh-CN" altLang="en-US" sz="1600" b="1" dirty="0">
                <a:latin typeface="微软雅黑" pitchFamily="34" charset="-122"/>
                <a:ea typeface="微软雅黑" pitchFamily="34" charset="-122"/>
                <a:sym typeface="Wingdings" pitchFamily="2" charset="2"/>
              </a:rPr>
              <a:t>工控系统深度</a:t>
            </a:r>
            <a:r>
              <a:rPr lang="zh-CN" altLang="en-US" sz="1600" b="1" dirty="0" smtClean="0">
                <a:latin typeface="微软雅黑" pitchFamily="34" charset="-122"/>
                <a:ea typeface="微软雅黑" pitchFamily="34" charset="-122"/>
                <a:sym typeface="Wingdings" pitchFamily="2" charset="2"/>
              </a:rPr>
              <a:t>识别</a:t>
            </a:r>
            <a:endParaRPr lang="en-US" altLang="zh-CN" sz="1600" dirty="0" smtClean="0">
              <a:latin typeface="微软雅黑" pitchFamily="34" charset="-122"/>
              <a:ea typeface="微软雅黑" pitchFamily="34" charset="-122"/>
              <a:sym typeface="Wingdings" pitchFamily="2" charset="2"/>
            </a:endParaRPr>
          </a:p>
          <a:p>
            <a:pPr marL="342900" indent="-342900">
              <a:buAutoNum type="arabicParenBoth"/>
            </a:pPr>
            <a:r>
              <a:rPr lang="zh-CN" altLang="en-US" sz="1600" b="1" dirty="0" smtClean="0">
                <a:latin typeface="微软雅黑" pitchFamily="34" charset="-122"/>
                <a:ea typeface="微软雅黑" pitchFamily="34" charset="-122"/>
              </a:rPr>
              <a:t>高仿真工控蜜罐</a:t>
            </a:r>
            <a:endParaRPr lang="en-US" altLang="zh-CN" sz="1600" dirty="0" smtClean="0">
              <a:latin typeface="微软雅黑" pitchFamily="34" charset="-122"/>
              <a:ea typeface="微软雅黑" pitchFamily="34" charset="-122"/>
            </a:endParaRPr>
          </a:p>
          <a:p>
            <a:pPr marL="342900" indent="-342900">
              <a:buAutoNum type="arabicParenBoth"/>
            </a:pPr>
            <a:r>
              <a:rPr lang="zh-CN" altLang="en-US" sz="1600" dirty="0" smtClean="0">
                <a:latin typeface="微软雅黑" pitchFamily="34" charset="-122"/>
                <a:ea typeface="微软雅黑" pitchFamily="34" charset="-122"/>
              </a:rPr>
              <a:t>基于海量信息源的</a:t>
            </a:r>
            <a:r>
              <a:rPr lang="zh-CN" altLang="en-US" sz="1600" b="1" dirty="0" smtClean="0">
                <a:latin typeface="微软雅黑" pitchFamily="34" charset="-122"/>
                <a:ea typeface="微软雅黑" pitchFamily="34" charset="-122"/>
              </a:rPr>
              <a:t>工业企业情报提取</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高相关度</a:t>
            </a:r>
            <a:r>
              <a:rPr lang="zh-CN" altLang="en-US" sz="1600" b="1" dirty="0" smtClean="0">
                <a:latin typeface="微软雅黑" pitchFamily="34" charset="-122"/>
                <a:ea typeface="微软雅黑" pitchFamily="34" charset="-122"/>
              </a:rPr>
              <a:t>威胁情报收集</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基于文本挖掘的</a:t>
            </a:r>
            <a:r>
              <a:rPr lang="zh-CN" altLang="en-US" sz="1600" b="1" dirty="0" smtClean="0">
                <a:latin typeface="微软雅黑" pitchFamily="34" charset="-122"/>
                <a:ea typeface="微软雅黑" pitchFamily="34" charset="-122"/>
              </a:rPr>
              <a:t>威胁情报生成</a:t>
            </a:r>
            <a:endParaRPr lang="en-US" altLang="zh-CN" sz="1600" b="1"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服务</a:t>
            </a:r>
            <a:r>
              <a:rPr lang="zh-CN" altLang="en-US" sz="2000" dirty="0">
                <a:latin typeface="微软雅黑" pitchFamily="34" charset="-122"/>
                <a:ea typeface="微软雅黑" pitchFamily="34" charset="-122"/>
              </a:rPr>
              <a:t>范围：</a:t>
            </a:r>
            <a:endParaRPr lang="en-US" altLang="zh-CN" sz="2000" dirty="0">
              <a:latin typeface="微软雅黑" pitchFamily="34" charset="-122"/>
              <a:ea typeface="微软雅黑" pitchFamily="34" charset="-122"/>
            </a:endParaRPr>
          </a:p>
          <a:p>
            <a:pPr marL="285750" indent="-285750">
              <a:buFont typeface="Arial" pitchFamily="34" charset="0"/>
              <a:buChar char="•"/>
            </a:pPr>
            <a:r>
              <a:rPr lang="zh-CN" altLang="en-US" sz="1600" dirty="0">
                <a:latin typeface="微软雅黑" pitchFamily="34" charset="-122"/>
                <a:ea typeface="微软雅黑" pitchFamily="34" charset="-122"/>
              </a:rPr>
              <a:t>提供互联网范围的工控安全态势感知、威胁预警、安全情报等服务</a:t>
            </a:r>
            <a:endParaRPr lang="en-US" altLang="zh-CN" sz="1600" dirty="0">
              <a:latin typeface="微软雅黑" pitchFamily="34" charset="-122"/>
              <a:ea typeface="微软雅黑" pitchFamily="34" charset="-122"/>
            </a:endParaRPr>
          </a:p>
        </p:txBody>
      </p:sp>
      <p:pic>
        <p:nvPicPr>
          <p:cNvPr id="21508" name="Picture 4" descr="D:\security\解决方案\images\pictures\屏幕截图(27) - 副本.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1743" y="5267358"/>
            <a:ext cx="2728877" cy="1428366"/>
          </a:xfrm>
          <a:prstGeom prst="rect">
            <a:avLst/>
          </a:prstGeom>
          <a:noFill/>
          <a:extLst>
            <a:ext uri="{909E8E84-426E-40DD-AFC4-6F175D3DCCD1}">
              <a14:hiddenFill xmlns="" xmlns:a14="http://schemas.microsoft.com/office/drawing/2010/main">
                <a:solidFill>
                  <a:srgbClr val="FFFFFF"/>
                </a:solidFill>
              </a14:hiddenFill>
            </a:ext>
          </a:extLst>
        </p:spPr>
      </p:pic>
      <p:pic>
        <p:nvPicPr>
          <p:cNvPr id="21509" name="Picture 5"/>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t="5883"/>
          <a:stretch/>
        </p:blipFill>
        <p:spPr bwMode="auto">
          <a:xfrm>
            <a:off x="3268237" y="5267358"/>
            <a:ext cx="2581461" cy="14283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2530" name="Picture 2" descr="D:\security\解决方案\images\pictures\屏幕截图(25) - 副本.png"/>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8942"/>
          <a:stretch/>
        </p:blipFill>
        <p:spPr bwMode="auto">
          <a:xfrm>
            <a:off x="6076161" y="5265051"/>
            <a:ext cx="2794534" cy="1430673"/>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extBox 2"/>
          <p:cNvSpPr txBox="1"/>
          <p:nvPr/>
        </p:nvSpPr>
        <p:spPr>
          <a:xfrm>
            <a:off x="199062" y="4667901"/>
            <a:ext cx="2891943"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b="1" dirty="0" smtClean="0">
                <a:latin typeface="黑体" pitchFamily="49" charset="-122"/>
                <a:ea typeface="黑体" pitchFamily="49" charset="-122"/>
              </a:rPr>
              <a:t>弱点漏洞探测</a:t>
            </a:r>
            <a:r>
              <a:rPr lang="zh-CN" altLang="en-US" sz="1400" dirty="0" smtClean="0">
                <a:latin typeface="黑体" pitchFamily="49" charset="-122"/>
                <a:ea typeface="黑体" pitchFamily="49" charset="-122"/>
              </a:rPr>
              <a:t>：累计探测到全球范围内</a:t>
            </a:r>
            <a:r>
              <a:rPr lang="en-US" altLang="zh-CN" sz="1400" dirty="0" smtClean="0">
                <a:solidFill>
                  <a:srgbClr val="FF0000"/>
                </a:solidFill>
                <a:latin typeface="黑体" pitchFamily="49" charset="-122"/>
                <a:ea typeface="黑体" pitchFamily="49" charset="-122"/>
              </a:rPr>
              <a:t>3w+</a:t>
            </a:r>
            <a:r>
              <a:rPr lang="zh-CN" altLang="en-US" sz="1400" dirty="0" smtClean="0">
                <a:latin typeface="黑体" pitchFamily="49" charset="-122"/>
                <a:ea typeface="黑体" pitchFamily="49" charset="-122"/>
              </a:rPr>
              <a:t>暴露于互联网的工控系统</a:t>
            </a:r>
            <a:endParaRPr lang="zh-CN" altLang="en-US" sz="1400" dirty="0">
              <a:latin typeface="黑体" pitchFamily="49" charset="-122"/>
              <a:ea typeface="黑体" pitchFamily="49" charset="-122"/>
            </a:endParaRPr>
          </a:p>
        </p:txBody>
      </p:sp>
      <p:sp>
        <p:nvSpPr>
          <p:cNvPr id="11" name="TextBox 10"/>
          <p:cNvSpPr txBox="1"/>
          <p:nvPr/>
        </p:nvSpPr>
        <p:spPr>
          <a:xfrm>
            <a:off x="3163013" y="4679500"/>
            <a:ext cx="2736304"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b="1" dirty="0" smtClean="0">
                <a:latin typeface="黑体" pitchFamily="49" charset="-122"/>
                <a:ea typeface="黑体" pitchFamily="49" charset="-122"/>
              </a:rPr>
              <a:t>威胁感知预警</a:t>
            </a:r>
            <a:r>
              <a:rPr lang="zh-CN" altLang="en-US" sz="1400" dirty="0" smtClean="0">
                <a:latin typeface="黑体" pitchFamily="49" charset="-122"/>
                <a:ea typeface="黑体" pitchFamily="49" charset="-122"/>
              </a:rPr>
              <a:t>：每天捕获</a:t>
            </a:r>
            <a:r>
              <a:rPr lang="en-US" altLang="zh-CN" sz="1400" dirty="0">
                <a:solidFill>
                  <a:srgbClr val="FF0000"/>
                </a:solidFill>
                <a:latin typeface="黑体" pitchFamily="49" charset="-122"/>
                <a:ea typeface="黑体" pitchFamily="49" charset="-122"/>
              </a:rPr>
              <a:t>5</a:t>
            </a:r>
            <a:r>
              <a:rPr lang="en-US" altLang="zh-CN" sz="1400" dirty="0" smtClean="0">
                <a:solidFill>
                  <a:srgbClr val="FF0000"/>
                </a:solidFill>
                <a:latin typeface="黑体" pitchFamily="49" charset="-122"/>
                <a:ea typeface="黑体" pitchFamily="49" charset="-122"/>
              </a:rPr>
              <a:t>,000+</a:t>
            </a:r>
            <a:r>
              <a:rPr lang="zh-CN" altLang="en-US" sz="1400" dirty="0">
                <a:latin typeface="黑体" pitchFamily="49" charset="-122"/>
                <a:ea typeface="黑体" pitchFamily="49" charset="-122"/>
              </a:rPr>
              <a:t>异常</a:t>
            </a:r>
            <a:r>
              <a:rPr lang="zh-CN" altLang="en-US" sz="1400" dirty="0" smtClean="0">
                <a:latin typeface="黑体" pitchFamily="49" charset="-122"/>
                <a:ea typeface="黑体" pitchFamily="49" charset="-122"/>
              </a:rPr>
              <a:t>访问及攻击行为</a:t>
            </a:r>
            <a:endParaRPr lang="zh-CN" altLang="en-US" sz="1400" dirty="0">
              <a:latin typeface="黑体" pitchFamily="49" charset="-122"/>
              <a:ea typeface="黑体" pitchFamily="49" charset="-122"/>
            </a:endParaRPr>
          </a:p>
        </p:txBody>
      </p:sp>
      <p:sp>
        <p:nvSpPr>
          <p:cNvPr id="12" name="TextBox 11"/>
          <p:cNvSpPr txBox="1"/>
          <p:nvPr/>
        </p:nvSpPr>
        <p:spPr>
          <a:xfrm>
            <a:off x="6043333" y="4679500"/>
            <a:ext cx="2891943"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400" b="1" dirty="0" smtClean="0">
                <a:latin typeface="黑体" pitchFamily="49" charset="-122"/>
                <a:ea typeface="黑体" pitchFamily="49" charset="-122"/>
              </a:rPr>
              <a:t>安全情报</a:t>
            </a:r>
            <a:r>
              <a:rPr lang="zh-CN" altLang="en-US" sz="1400" dirty="0" smtClean="0">
                <a:latin typeface="黑体" pitchFamily="49" charset="-122"/>
                <a:ea typeface="黑体" pitchFamily="49" charset="-122"/>
              </a:rPr>
              <a:t>：工业系统漏洞</a:t>
            </a:r>
            <a:r>
              <a:rPr lang="en-US" altLang="zh-CN" sz="1400" dirty="0" smtClean="0">
                <a:solidFill>
                  <a:srgbClr val="FF0000"/>
                </a:solidFill>
                <a:latin typeface="黑体" pitchFamily="49" charset="-122"/>
                <a:ea typeface="黑体" pitchFamily="49" charset="-122"/>
              </a:rPr>
              <a:t>4000+</a:t>
            </a:r>
            <a:r>
              <a:rPr lang="en-US" altLang="zh-CN" sz="1400" dirty="0" smtClean="0">
                <a:latin typeface="黑体" pitchFamily="49" charset="-122"/>
                <a:ea typeface="黑体" pitchFamily="49" charset="-122"/>
              </a:rPr>
              <a:t>,</a:t>
            </a:r>
            <a:r>
              <a:rPr lang="zh-CN" altLang="en-US" sz="1400" dirty="0" smtClean="0">
                <a:latin typeface="黑体" pitchFamily="49" charset="-122"/>
                <a:ea typeface="黑体" pitchFamily="49" charset="-122"/>
              </a:rPr>
              <a:t>工业企业</a:t>
            </a:r>
            <a:r>
              <a:rPr lang="en-US" altLang="zh-CN" sz="1400" dirty="0">
                <a:solidFill>
                  <a:srgbClr val="FF0000"/>
                </a:solidFill>
                <a:latin typeface="黑体" pitchFamily="49" charset="-122"/>
                <a:ea typeface="黑体" pitchFamily="49" charset="-122"/>
              </a:rPr>
              <a:t>1</a:t>
            </a:r>
            <a:r>
              <a:rPr lang="en-US" altLang="zh-CN" sz="1400" dirty="0" smtClean="0">
                <a:solidFill>
                  <a:srgbClr val="FF0000"/>
                </a:solidFill>
                <a:latin typeface="黑体" pitchFamily="49" charset="-122"/>
                <a:ea typeface="黑体" pitchFamily="49" charset="-122"/>
              </a:rPr>
              <a:t>w+</a:t>
            </a:r>
            <a:r>
              <a:rPr lang="en-US" altLang="zh-CN" sz="1400" dirty="0" smtClean="0">
                <a:latin typeface="黑体" pitchFamily="49" charset="-122"/>
                <a:ea typeface="黑体" pitchFamily="49" charset="-122"/>
              </a:rPr>
              <a:t>,</a:t>
            </a:r>
            <a:r>
              <a:rPr lang="zh-CN" altLang="en-US" sz="1400" dirty="0" smtClean="0">
                <a:solidFill>
                  <a:srgbClr val="FF0000"/>
                </a:solidFill>
                <a:latin typeface="黑体" pitchFamily="49" charset="-122"/>
                <a:ea typeface="黑体" pitchFamily="49" charset="-122"/>
              </a:rPr>
              <a:t>千万级</a:t>
            </a:r>
            <a:r>
              <a:rPr lang="zh-CN" altLang="en-US" sz="1400" dirty="0" smtClean="0">
                <a:latin typeface="黑体" pitchFamily="49" charset="-122"/>
                <a:ea typeface="黑体" pitchFamily="49" charset="-122"/>
              </a:rPr>
              <a:t>威胁情报</a:t>
            </a:r>
            <a:endParaRPr lang="zh-CN" altLang="en-US" sz="1400" dirty="0">
              <a:latin typeface="黑体" pitchFamily="49" charset="-122"/>
              <a:ea typeface="黑体" pitchFamily="49" charset="-122"/>
            </a:endParaRPr>
          </a:p>
        </p:txBody>
      </p:sp>
    </p:spTree>
    <p:extLst>
      <p:ext uri="{BB962C8B-B14F-4D97-AF65-F5344CB8AC3E}">
        <p14:creationId xmlns="" xmlns:p14="http://schemas.microsoft.com/office/powerpoint/2010/main" val="3005615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lstStyle/>
          <a:p>
            <a:endParaRPr lang="zh-CN" altLang="en-US" dirty="0"/>
          </a:p>
        </p:txBody>
      </p:sp>
      <p:sp>
        <p:nvSpPr>
          <p:cNvPr id="10" name="文本占位符 9"/>
          <p:cNvSpPr>
            <a:spLocks noGrp="1"/>
          </p:cNvSpPr>
          <p:nvPr>
            <p:ph type="body" idx="1"/>
          </p:nvPr>
        </p:nvSpPr>
        <p:spPr/>
        <p:txBody>
          <a:bodyPr/>
          <a:lstStyle/>
          <a:p>
            <a:endParaRPr lang="zh-CN" altLang="en-US" dirty="0"/>
          </a:p>
        </p:txBody>
      </p:sp>
      <p:sp>
        <p:nvSpPr>
          <p:cNvPr id="12" name="文本占位符 11"/>
          <p:cNvSpPr>
            <a:spLocks noGrp="1"/>
          </p:cNvSpPr>
          <p:nvPr>
            <p:ph type="body" idx="13"/>
          </p:nvPr>
        </p:nvSpPr>
        <p:spPr/>
        <p:txBody>
          <a:bodyPr/>
          <a:lstStyle/>
          <a:p>
            <a:r>
              <a:rPr lang="zh-CN" altLang="en-US" dirty="0" smtClean="0"/>
              <a:t>合作交流</a:t>
            </a:r>
            <a:endParaRPr lang="zh-CN" altLang="en-US" dirty="0"/>
          </a:p>
        </p:txBody>
      </p:sp>
      <p:sp>
        <p:nvSpPr>
          <p:cNvPr id="13" name="文本占位符 12"/>
          <p:cNvSpPr>
            <a:spLocks noGrp="1"/>
          </p:cNvSpPr>
          <p:nvPr>
            <p:ph type="body" sz="quarter" idx="14"/>
          </p:nvPr>
        </p:nvSpPr>
        <p:spPr/>
        <p:txBody>
          <a:bodyPr/>
          <a:lstStyle/>
          <a:p>
            <a:r>
              <a:rPr lang="en-US" altLang="zh-CN" dirty="0">
                <a:latin typeface="黑体" panose="02010609060101010101" pitchFamily="49" charset="-122"/>
                <a:ea typeface="黑体" panose="02010609060101010101" pitchFamily="49" charset="-122"/>
              </a:rPr>
              <a:t>4</a:t>
            </a:r>
            <a:endParaRPr lang="zh-CN" altLang="en-US"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 xmlns:p14="http://schemas.microsoft.com/office/powerpoint/2010/main" val="823699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工作进展</a:t>
            </a:r>
            <a:r>
              <a:rPr lang="en-US" altLang="zh-CN" dirty="0">
                <a:solidFill>
                  <a:srgbClr val="002060"/>
                </a:solidFill>
              </a:rPr>
              <a:t>:</a:t>
            </a:r>
            <a:r>
              <a:rPr lang="zh-CN" altLang="en-US" dirty="0">
                <a:solidFill>
                  <a:srgbClr val="002060"/>
                </a:solidFill>
              </a:rPr>
              <a:t> 国际合作平台建立</a:t>
            </a:r>
          </a:p>
        </p:txBody>
      </p:sp>
      <p:sp>
        <p:nvSpPr>
          <p:cNvPr id="9" name="内容占位符 8"/>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35</a:t>
            </a:fld>
            <a:endParaRPr lang="en-US" altLang="zh-CN"/>
          </a:p>
        </p:txBody>
      </p:sp>
      <p:pic>
        <p:nvPicPr>
          <p:cNvPr id="6" name="图片 5"/>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251520" y="908020"/>
            <a:ext cx="8894131" cy="5741231"/>
          </a:xfrm>
          <a:prstGeom prst="rect">
            <a:avLst/>
          </a:prstGeom>
        </p:spPr>
      </p:pic>
      <p:pic>
        <p:nvPicPr>
          <p:cNvPr id="7" name="图片 6"/>
          <p:cNvPicPr>
            <a:picLocks noChangeAspect="1"/>
          </p:cNvPicPr>
          <p:nvPr/>
        </p:nvPicPr>
        <p:blipFill>
          <a:blip r:embed="rId3" cstate="email">
            <a:extLst>
              <a:ext uri="{28A0092B-C50C-407E-A947-70E740481C1C}">
                <a14:useLocalDpi xmlns="" xmlns:a14="http://schemas.microsoft.com/office/drawing/2010/main"/>
              </a:ext>
            </a:extLst>
          </a:blip>
          <a:stretch>
            <a:fillRect/>
          </a:stretch>
        </p:blipFill>
        <p:spPr>
          <a:xfrm>
            <a:off x="2339752" y="1268760"/>
            <a:ext cx="304800" cy="304800"/>
          </a:xfrm>
          <a:prstGeom prst="rect">
            <a:avLst/>
          </a:prstGeom>
        </p:spPr>
      </p:pic>
      <p:pic>
        <p:nvPicPr>
          <p:cNvPr id="8" name="Picture 4" descr="北航校标1"/>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480341" y="2544612"/>
            <a:ext cx="264820" cy="269069"/>
          </a:xfrm>
          <a:prstGeom prst="rect">
            <a:avLst/>
          </a:prstGeom>
          <a:noFill/>
          <a:extLst>
            <a:ext uri="{909E8E84-426E-40DD-AFC4-6F175D3DCCD1}">
              <a14:hiddenFill xmlns=""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7308304" y="2616620"/>
            <a:ext cx="442917" cy="16430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3880930" y="2901034"/>
            <a:ext cx="230366" cy="2815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6510047" y="2365449"/>
            <a:ext cx="476250" cy="1809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1959724" y="1745767"/>
            <a:ext cx="253352" cy="2844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9" cstate="email">
            <a:extLst>
              <a:ext uri="{28A0092B-C50C-407E-A947-70E740481C1C}">
                <a14:useLocalDpi xmlns="" xmlns:a14="http://schemas.microsoft.com/office/drawing/2010/main"/>
              </a:ext>
            </a:extLst>
          </a:blip>
          <a:srcRect/>
          <a:stretch>
            <a:fillRect/>
          </a:stretch>
        </p:blipFill>
        <p:spPr bwMode="auto">
          <a:xfrm>
            <a:off x="6845617" y="2569498"/>
            <a:ext cx="266810" cy="2192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10" cstate="email">
            <a:extLst>
              <a:ext uri="{28A0092B-C50C-407E-A947-70E740481C1C}">
                <a14:useLocalDpi xmlns="" xmlns:a14="http://schemas.microsoft.com/office/drawing/2010/main"/>
              </a:ext>
            </a:extLst>
          </a:blip>
          <a:srcRect/>
          <a:stretch>
            <a:fillRect/>
          </a:stretch>
        </p:blipFill>
        <p:spPr bwMode="auto">
          <a:xfrm>
            <a:off x="2105637" y="1507091"/>
            <a:ext cx="234115" cy="23165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11" cstate="email">
            <a:extLst>
              <a:ext uri="{28A0092B-C50C-407E-A947-70E740481C1C}">
                <a14:useLocalDpi xmlns="" xmlns:a14="http://schemas.microsoft.com/office/drawing/2010/main"/>
              </a:ext>
            </a:extLst>
          </a:blip>
          <a:srcRect/>
          <a:stretch>
            <a:fillRect/>
          </a:stretch>
        </p:blipFill>
        <p:spPr bwMode="auto">
          <a:xfrm>
            <a:off x="1865935" y="2030233"/>
            <a:ext cx="263051" cy="145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0" name="直接连接符 9"/>
          <p:cNvCxnSpPr/>
          <p:nvPr/>
        </p:nvCxnSpPr>
        <p:spPr bwMode="auto">
          <a:xfrm flipH="1" flipV="1">
            <a:off x="2644553" y="1573561"/>
            <a:ext cx="968198" cy="1105585"/>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8" name="直接连接符 17"/>
          <p:cNvCxnSpPr/>
          <p:nvPr/>
        </p:nvCxnSpPr>
        <p:spPr bwMode="auto">
          <a:xfrm flipH="1" flipV="1">
            <a:off x="2336665" y="1721021"/>
            <a:ext cx="1276086" cy="95812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1" name="直接连接符 20"/>
          <p:cNvCxnSpPr>
            <a:stCxn id="8" idx="3"/>
          </p:cNvCxnSpPr>
          <p:nvPr/>
        </p:nvCxnSpPr>
        <p:spPr bwMode="auto">
          <a:xfrm flipH="1" flipV="1">
            <a:off x="2174547" y="2016705"/>
            <a:ext cx="1570614" cy="662442"/>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3" name="直接连接符 22"/>
          <p:cNvCxnSpPr>
            <a:stCxn id="8" idx="3"/>
          </p:cNvCxnSpPr>
          <p:nvPr/>
        </p:nvCxnSpPr>
        <p:spPr bwMode="auto">
          <a:xfrm flipH="1" flipV="1">
            <a:off x="2163627" y="2176161"/>
            <a:ext cx="1581534" cy="502986"/>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25" name="直接连接符 24"/>
          <p:cNvCxnSpPr/>
          <p:nvPr/>
        </p:nvCxnSpPr>
        <p:spPr bwMode="auto">
          <a:xfrm>
            <a:off x="3612751" y="2679147"/>
            <a:ext cx="257886" cy="221887"/>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0" name="直接连接符 29"/>
          <p:cNvCxnSpPr>
            <a:stCxn id="1028" idx="1"/>
          </p:cNvCxnSpPr>
          <p:nvPr/>
        </p:nvCxnSpPr>
        <p:spPr bwMode="auto">
          <a:xfrm flipH="1">
            <a:off x="3612751" y="2455937"/>
            <a:ext cx="2897296" cy="22321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3" name="直接连接符 32"/>
          <p:cNvCxnSpPr>
            <a:stCxn id="8" idx="3"/>
          </p:cNvCxnSpPr>
          <p:nvPr/>
        </p:nvCxnSpPr>
        <p:spPr bwMode="auto">
          <a:xfrm>
            <a:off x="3745161" y="2679147"/>
            <a:ext cx="3082247" cy="116403"/>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35" name="直接连接符 34"/>
          <p:cNvCxnSpPr>
            <a:stCxn id="8" idx="3"/>
          </p:cNvCxnSpPr>
          <p:nvPr/>
        </p:nvCxnSpPr>
        <p:spPr bwMode="auto">
          <a:xfrm flipV="1">
            <a:off x="3745161" y="2616621"/>
            <a:ext cx="3563144" cy="62526"/>
          </a:xfrm>
          <a:prstGeom prst="line">
            <a:avLst/>
          </a:prstGeom>
          <a:solidFill>
            <a:schemeClr val="accent1"/>
          </a:solidFill>
          <a:ln w="25400" cap="flat" cmpd="sng" algn="ctr">
            <a:solidFill>
              <a:srgbClr val="FF0000"/>
            </a:solidFill>
            <a:prstDash val="solid"/>
            <a:round/>
            <a:headEnd type="none" w="med" len="med"/>
            <a:tailEnd type="none" w="med" len="med"/>
          </a:ln>
          <a:effectLst/>
        </p:spPr>
      </p:cxnSp>
      <p:pic>
        <p:nvPicPr>
          <p:cNvPr id="1033" name="Picture 9"/>
          <p:cNvPicPr>
            <a:picLocks noChangeAspect="1" noChangeArrowheads="1"/>
          </p:cNvPicPr>
          <p:nvPr/>
        </p:nvPicPr>
        <p:blipFill>
          <a:blip r:embed="rId12" cstate="email">
            <a:extLst>
              <a:ext uri="{28A0092B-C50C-407E-A947-70E740481C1C}">
                <a14:useLocalDpi xmlns="" xmlns:a14="http://schemas.microsoft.com/office/drawing/2010/main"/>
              </a:ext>
            </a:extLst>
          </a:blip>
          <a:srcRect/>
          <a:stretch>
            <a:fillRect/>
          </a:stretch>
        </p:blipFill>
        <p:spPr bwMode="auto">
          <a:xfrm>
            <a:off x="7308305" y="1913970"/>
            <a:ext cx="294134" cy="29733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38" name="直接连接符 37"/>
          <p:cNvCxnSpPr>
            <a:endCxn id="8" idx="3"/>
          </p:cNvCxnSpPr>
          <p:nvPr/>
        </p:nvCxnSpPr>
        <p:spPr bwMode="auto">
          <a:xfrm flipH="1">
            <a:off x="3745161" y="2090395"/>
            <a:ext cx="3591806" cy="588752"/>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40" name="TextBox 39"/>
          <p:cNvSpPr txBox="1"/>
          <p:nvPr/>
        </p:nvSpPr>
        <p:spPr>
          <a:xfrm>
            <a:off x="1" y="5848518"/>
            <a:ext cx="9155870" cy="1015663"/>
          </a:xfrm>
          <a:prstGeom prst="rect">
            <a:avLst/>
          </a:prstGeom>
          <a:solidFill>
            <a:srgbClr val="FFFF00"/>
          </a:solidFill>
        </p:spPr>
        <p:txBody>
          <a:bodyPr wrap="square" rtlCol="0">
            <a:spAutoFit/>
          </a:bodyPr>
          <a:lstStyle/>
          <a:p>
            <a:r>
              <a:rPr lang="zh-CN" altLang="en-US" sz="2000" b="1" dirty="0" smtClean="0">
                <a:solidFill>
                  <a:srgbClr val="FF0000"/>
                </a:solidFill>
                <a:latin typeface="+mn-lt"/>
                <a:ea typeface="+mn-ea"/>
              </a:rPr>
              <a:t>建立了包括爱丁堡大学、立兹大学、卡耐基梅隆大学、芝加哥大学伦敦大学、格勒洛布尔大学、加州大学洛杉矶分校、宾西法尼亚大学、加拿大渥太华大学、香港科技大学等国际知名大学的国际合作平台</a:t>
            </a:r>
          </a:p>
        </p:txBody>
      </p:sp>
      <p:sp>
        <p:nvSpPr>
          <p:cNvPr id="4" name="矩形 3"/>
          <p:cNvSpPr/>
          <p:nvPr/>
        </p:nvSpPr>
        <p:spPr bwMode="auto">
          <a:xfrm>
            <a:off x="-252536" y="836712"/>
            <a:ext cx="1584176" cy="670379"/>
          </a:xfrm>
          <a:prstGeom prst="rect">
            <a:avLst/>
          </a:prstGeom>
          <a:no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5" name="矩形 4"/>
          <p:cNvSpPr/>
          <p:nvPr/>
        </p:nvSpPr>
        <p:spPr bwMode="auto">
          <a:xfrm>
            <a:off x="241300" y="836712"/>
            <a:ext cx="1090340" cy="576064"/>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Tree>
    <p:extLst>
      <p:ext uri="{BB962C8B-B14F-4D97-AF65-F5344CB8AC3E}">
        <p14:creationId xmlns="" xmlns:p14="http://schemas.microsoft.com/office/powerpoint/2010/main" val="1839909989"/>
      </p:ext>
    </p:extLst>
  </p:cSld>
  <p:clrMapOvr>
    <a:masterClrMapping/>
  </p:clrMapOvr>
  <mc:AlternateContent xmlns:mc="http://schemas.openxmlformats.org/markup-compatibility/2006">
    <mc:Choice xmlns="" xmlns:p14="http://schemas.microsoft.com/office/powerpoint/2010/main" Requires="p14">
      <p:transition spd="slow" p14:dur="2000" advTm="49"/>
    </mc:Choice>
    <mc:Fallback>
      <p:transition spd="slow" advTm="4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国际合作协议、基地建设</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36</a:t>
            </a:fld>
            <a:endParaRPr lang="en-US" altLang="zh-CN"/>
          </a:p>
        </p:txBody>
      </p:sp>
      <p:sp>
        <p:nvSpPr>
          <p:cNvPr id="5" name="矩形 4"/>
          <p:cNvSpPr/>
          <p:nvPr/>
        </p:nvSpPr>
        <p:spPr>
          <a:xfrm>
            <a:off x="435733" y="4050466"/>
            <a:ext cx="3952054" cy="584775"/>
          </a:xfrm>
          <a:prstGeom prst="rect">
            <a:avLst/>
          </a:prstGeom>
        </p:spPr>
        <p:txBody>
          <a:bodyPr wrap="square">
            <a:spAutoFit/>
          </a:bodyPr>
          <a:lstStyle/>
          <a:p>
            <a:pPr marL="0" lvl="1"/>
            <a:r>
              <a:rPr lang="en-US" altLang="zh-CN" sz="1600" dirty="0" smtClean="0">
                <a:latin typeface="+mn-ea"/>
                <a:ea typeface="+mn-ea"/>
              </a:rPr>
              <a:t>2016</a:t>
            </a:r>
            <a:r>
              <a:rPr lang="zh-CN" altLang="zh-CN" sz="1600" dirty="0">
                <a:latin typeface="+mn-ea"/>
                <a:ea typeface="+mn-ea"/>
              </a:rPr>
              <a:t>年</a:t>
            </a:r>
            <a:r>
              <a:rPr lang="en-US" altLang="zh-CN" sz="1600" dirty="0">
                <a:latin typeface="+mn-ea"/>
                <a:ea typeface="+mn-ea"/>
              </a:rPr>
              <a:t>4</a:t>
            </a:r>
            <a:r>
              <a:rPr lang="zh-CN" altLang="zh-CN" sz="1600" dirty="0">
                <a:latin typeface="+mn-ea"/>
                <a:ea typeface="+mn-ea"/>
              </a:rPr>
              <a:t>月</a:t>
            </a:r>
            <a:r>
              <a:rPr lang="en-US" altLang="zh-CN" sz="1600" dirty="0">
                <a:latin typeface="+mn-ea"/>
                <a:ea typeface="+mn-ea"/>
              </a:rPr>
              <a:t>30</a:t>
            </a:r>
            <a:r>
              <a:rPr lang="zh-CN" altLang="zh-CN" sz="1600" dirty="0" smtClean="0">
                <a:latin typeface="+mn-ea"/>
                <a:ea typeface="+mn-ea"/>
              </a:rPr>
              <a:t>日</a:t>
            </a:r>
            <a:r>
              <a:rPr lang="zh-CN" altLang="en-US" sz="1600" dirty="0" smtClean="0">
                <a:latin typeface="+mn-ea"/>
                <a:ea typeface="+mn-ea"/>
              </a:rPr>
              <a:t>签定</a:t>
            </a:r>
            <a:r>
              <a:rPr lang="en-US" altLang="zh-CN" sz="1600" dirty="0">
                <a:latin typeface="+mn-ea"/>
                <a:ea typeface="+mn-ea"/>
              </a:rPr>
              <a:t>《</a:t>
            </a:r>
            <a:r>
              <a:rPr lang="zh-CN" altLang="zh-CN" sz="1600" dirty="0" smtClean="0">
                <a:latin typeface="+mn-ea"/>
                <a:ea typeface="+mn-ea"/>
              </a:rPr>
              <a:t>加州大学洛杉矶分校与北航联合实验室合作协议》</a:t>
            </a:r>
            <a:endParaRPr lang="en-US" altLang="zh-CN" sz="1600" dirty="0">
              <a:latin typeface="+mn-ea"/>
              <a:ea typeface="+mn-ea"/>
            </a:endParaRPr>
          </a:p>
        </p:txBody>
      </p:sp>
      <p:pic>
        <p:nvPicPr>
          <p:cNvPr id="8" name="图片 7"/>
          <p:cNvPicPr>
            <a:picLocks noChangeAspect="1"/>
          </p:cNvPicPr>
          <p:nvPr/>
        </p:nvPicPr>
        <p:blipFill>
          <a:blip r:embed="rId2" cstate="email">
            <a:extLst>
              <a:ext uri="{28A0092B-C50C-407E-A947-70E740481C1C}">
                <a14:useLocalDpi xmlns="" xmlns:a14="http://schemas.microsoft.com/office/drawing/2010/main"/>
              </a:ext>
            </a:extLst>
          </a:blip>
          <a:stretch>
            <a:fillRect/>
          </a:stretch>
        </p:blipFill>
        <p:spPr>
          <a:xfrm>
            <a:off x="323528" y="908721"/>
            <a:ext cx="4176464" cy="3132347"/>
          </a:xfrm>
          <a:prstGeom prst="rect">
            <a:avLst/>
          </a:prstGeom>
        </p:spPr>
      </p:pic>
      <p:sp>
        <p:nvSpPr>
          <p:cNvPr id="7" name="矩形 6"/>
          <p:cNvSpPr/>
          <p:nvPr/>
        </p:nvSpPr>
        <p:spPr>
          <a:xfrm>
            <a:off x="5292080" y="4039580"/>
            <a:ext cx="3384375" cy="584775"/>
          </a:xfrm>
          <a:prstGeom prst="rect">
            <a:avLst/>
          </a:prstGeom>
        </p:spPr>
        <p:txBody>
          <a:bodyPr wrap="square">
            <a:spAutoFit/>
          </a:bodyPr>
          <a:lstStyle/>
          <a:p>
            <a:pPr marL="0" lvl="1"/>
            <a:r>
              <a:rPr lang="en-US" altLang="zh-CN" sz="1600" dirty="0" smtClean="0">
                <a:latin typeface="+mn-ea"/>
                <a:ea typeface="+mn-ea"/>
              </a:rPr>
              <a:t>2016</a:t>
            </a:r>
            <a:r>
              <a:rPr lang="zh-CN" altLang="zh-CN" sz="1600" dirty="0" smtClean="0">
                <a:latin typeface="+mn-ea"/>
                <a:ea typeface="+mn-ea"/>
              </a:rPr>
              <a:t>年</a:t>
            </a:r>
            <a:r>
              <a:rPr lang="en-US" altLang="zh-CN" sz="1600" dirty="0">
                <a:latin typeface="+mn-ea"/>
                <a:ea typeface="+mn-ea"/>
              </a:rPr>
              <a:t>5</a:t>
            </a:r>
            <a:r>
              <a:rPr lang="zh-CN" altLang="zh-CN" sz="1600" dirty="0" smtClean="0">
                <a:latin typeface="+mn-ea"/>
                <a:ea typeface="+mn-ea"/>
              </a:rPr>
              <a:t>月</a:t>
            </a:r>
            <a:r>
              <a:rPr lang="en-US" altLang="zh-CN" sz="1600" dirty="0">
                <a:latin typeface="+mn-ea"/>
                <a:ea typeface="+mn-ea"/>
              </a:rPr>
              <a:t>4</a:t>
            </a:r>
            <a:r>
              <a:rPr lang="zh-CN" altLang="zh-CN" sz="1600" dirty="0" smtClean="0">
                <a:latin typeface="+mn-ea"/>
                <a:ea typeface="+mn-ea"/>
              </a:rPr>
              <a:t>日</a:t>
            </a:r>
            <a:r>
              <a:rPr lang="zh-CN" altLang="en-US" sz="1600" dirty="0" smtClean="0">
                <a:latin typeface="+mn-ea"/>
                <a:ea typeface="+mn-ea"/>
              </a:rPr>
              <a:t>建立“</a:t>
            </a:r>
            <a:r>
              <a:rPr lang="zh-CN" altLang="zh-CN" sz="1600" dirty="0">
                <a:latin typeface="+mn-ea"/>
                <a:ea typeface="+mn-ea"/>
              </a:rPr>
              <a:t>超低功耗自旋存储与计算创新引智基地</a:t>
            </a:r>
            <a:r>
              <a:rPr lang="zh-CN" altLang="en-US" sz="1600" dirty="0" smtClean="0">
                <a:latin typeface="+mn-ea"/>
                <a:ea typeface="+mn-ea"/>
              </a:rPr>
              <a:t>”</a:t>
            </a:r>
            <a:r>
              <a:rPr lang="zh-CN" altLang="zh-CN" sz="1600" dirty="0" smtClean="0">
                <a:latin typeface="+mn-ea"/>
                <a:ea typeface="+mn-ea"/>
              </a:rPr>
              <a:t> </a:t>
            </a:r>
            <a:endParaRPr lang="en-US" altLang="zh-CN" sz="1600" dirty="0">
              <a:latin typeface="+mn-ea"/>
              <a:ea typeface="+mn-ea"/>
            </a:endParaRPr>
          </a:p>
        </p:txBody>
      </p:sp>
      <p:pic>
        <p:nvPicPr>
          <p:cNvPr id="9" name="图片 8" descr="http://news.buaa.edu.cn/images/content/2016-05/20160504194750376298.jpg"/>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4644008" y="908720"/>
            <a:ext cx="4248472" cy="3130859"/>
          </a:xfrm>
          <a:prstGeom prst="rect">
            <a:avLst/>
          </a:prstGeom>
          <a:noFill/>
          <a:ln>
            <a:noFill/>
          </a:ln>
        </p:spPr>
      </p:pic>
      <p:sp>
        <p:nvSpPr>
          <p:cNvPr id="10" name="内容占位符 5"/>
          <p:cNvSpPr txBox="1">
            <a:spLocks/>
          </p:cNvSpPr>
          <p:nvPr/>
        </p:nvSpPr>
        <p:spPr>
          <a:xfrm>
            <a:off x="303717" y="4390675"/>
            <a:ext cx="8372738" cy="100811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Blip>
                <a:blip r:embed="rId4"/>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a:defRPr/>
            </a:pPr>
            <a:endParaRPr lang="en-US" altLang="zh-CN" b="0" kern="0" dirty="0" smtClean="0"/>
          </a:p>
          <a:p>
            <a:pPr>
              <a:defRPr/>
            </a:pPr>
            <a:r>
              <a:rPr lang="zh-CN" altLang="en-US" b="0" kern="0" dirty="0" smtClean="0"/>
              <a:t>签订</a:t>
            </a:r>
            <a:r>
              <a:rPr lang="en-US" altLang="zh-CN" b="0" kern="0" dirty="0" smtClean="0"/>
              <a:t>《</a:t>
            </a:r>
            <a:r>
              <a:rPr lang="zh-CN" altLang="en-US" b="0" kern="0" dirty="0" smtClean="0"/>
              <a:t>加州大学洛杉矶分校与北航联合实验室合作协议</a:t>
            </a:r>
            <a:r>
              <a:rPr lang="en-US" altLang="zh-CN" b="0" kern="0" dirty="0" smtClean="0"/>
              <a:t>》 </a:t>
            </a:r>
            <a:r>
              <a:rPr lang="zh-CN" altLang="en-US" b="0" kern="0" dirty="0" smtClean="0"/>
              <a:t>、</a:t>
            </a:r>
            <a:r>
              <a:rPr lang="en-US" altLang="zh-CN" b="0" kern="0" dirty="0" smtClean="0"/>
              <a:t>《</a:t>
            </a:r>
            <a:r>
              <a:rPr lang="zh-CN" altLang="en-US" b="0" kern="0" dirty="0" smtClean="0"/>
              <a:t>北航</a:t>
            </a:r>
            <a:r>
              <a:rPr lang="en-US" altLang="zh-CN" b="0" kern="0" dirty="0" smtClean="0"/>
              <a:t>-</a:t>
            </a:r>
            <a:r>
              <a:rPr lang="zh-CN" altLang="en-US" b="0" kern="0" dirty="0" smtClean="0"/>
              <a:t>爱丁堡博士联合培养协议</a:t>
            </a:r>
            <a:r>
              <a:rPr lang="en-US" altLang="zh-CN" b="0" kern="0" dirty="0" smtClean="0"/>
              <a:t>》</a:t>
            </a:r>
            <a:r>
              <a:rPr lang="zh-CN" altLang="en-US" b="0" kern="0" dirty="0" smtClean="0"/>
              <a:t>等合作协议</a:t>
            </a:r>
            <a:endParaRPr lang="en-US" altLang="zh-CN" b="0" kern="0" dirty="0"/>
          </a:p>
          <a:p>
            <a:pPr>
              <a:defRPr/>
            </a:pPr>
            <a:r>
              <a:rPr lang="zh-CN" altLang="en-US" b="0" dirty="0" smtClean="0"/>
              <a:t>派出</a:t>
            </a:r>
            <a:r>
              <a:rPr lang="en-US" altLang="zh-CN" b="0" dirty="0" smtClean="0"/>
              <a:t>10</a:t>
            </a:r>
            <a:r>
              <a:rPr lang="zh-CN" altLang="en-US" b="0" dirty="0" smtClean="0"/>
              <a:t>余名博士生正在美国、英国及加拿大等高水平大学</a:t>
            </a:r>
            <a:r>
              <a:rPr lang="zh-CN" altLang="en-US" b="0" dirty="0"/>
              <a:t>进行联合培养</a:t>
            </a:r>
            <a:endParaRPr lang="en-US" altLang="zh-CN" b="0" kern="0" dirty="0" smtClean="0"/>
          </a:p>
        </p:txBody>
      </p:sp>
    </p:spTree>
    <p:extLst>
      <p:ext uri="{BB962C8B-B14F-4D97-AF65-F5344CB8AC3E}">
        <p14:creationId xmlns="" xmlns:p14="http://schemas.microsoft.com/office/powerpoint/2010/main" val="250859477"/>
      </p:ext>
    </p:extLst>
  </p:cSld>
  <p:clrMapOvr>
    <a:masterClrMapping/>
  </p:clrMapOvr>
  <mc:AlternateContent xmlns:mc="http://schemas.openxmlformats.org/markup-compatibility/2006">
    <mc:Choice xmlns="" xmlns:p14="http://schemas.microsoft.com/office/powerpoint/2010/main" Requires="p14">
      <p:transition spd="slow" p14:dur="2000" advTm="142"/>
    </mc:Choice>
    <mc:Fallback>
      <p:transition spd="slow" advTm="142"/>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国际会议</a:t>
            </a:r>
          </a:p>
        </p:txBody>
      </p:sp>
      <p:sp>
        <p:nvSpPr>
          <p:cNvPr id="9" name="内容占位符 8"/>
          <p:cNvSpPr>
            <a:spLocks noGrp="1"/>
          </p:cNvSpPr>
          <p:nvPr>
            <p:ph idx="1"/>
          </p:nvPr>
        </p:nvSpPr>
        <p:spPr/>
        <p:txBody>
          <a:bodyPr/>
          <a:lstStyle/>
          <a:p>
            <a:endParaRPr lang="zh-CN" altLang="en-US" dirty="0"/>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37</a:t>
            </a:fld>
            <a:endParaRPr lang="en-US" altLang="zh-CN"/>
          </a:p>
        </p:txBody>
      </p:sp>
      <p:pic>
        <p:nvPicPr>
          <p:cNvPr id="2051" name="图片 1"/>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127760" y="836712"/>
            <a:ext cx="4732272" cy="2525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图片 5" descr="http://news.buaa.edu.cn/images/content/2016-05/20160504142233254511.jpg"/>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5036094" y="932711"/>
            <a:ext cx="3706531" cy="2352273"/>
          </a:xfrm>
          <a:prstGeom prst="rect">
            <a:avLst/>
          </a:prstGeom>
          <a:noFill/>
          <a:ln>
            <a:noFill/>
          </a:ln>
        </p:spPr>
      </p:pic>
      <p:pic>
        <p:nvPicPr>
          <p:cNvPr id="7" name="图片 6" descr="http://news.buaa.edu.cn/images/content/2016-05/20160504142245004693.jpg"/>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5220072" y="3573016"/>
            <a:ext cx="3476640" cy="2175241"/>
          </a:xfrm>
          <a:prstGeom prst="rect">
            <a:avLst/>
          </a:prstGeom>
          <a:noFill/>
          <a:ln>
            <a:noFill/>
          </a:ln>
        </p:spPr>
      </p:pic>
      <p:sp>
        <p:nvSpPr>
          <p:cNvPr id="4" name="TextBox 3"/>
          <p:cNvSpPr txBox="1"/>
          <p:nvPr/>
        </p:nvSpPr>
        <p:spPr>
          <a:xfrm>
            <a:off x="251520" y="3284984"/>
            <a:ext cx="4536504" cy="646331"/>
          </a:xfrm>
          <a:prstGeom prst="rect">
            <a:avLst/>
          </a:prstGeom>
          <a:solidFill>
            <a:schemeClr val="bg1"/>
          </a:solidFill>
        </p:spPr>
        <p:txBody>
          <a:bodyPr wrap="square" rtlCol="0">
            <a:spAutoFit/>
          </a:bodyPr>
          <a:lstStyle/>
          <a:p>
            <a:r>
              <a:rPr lang="en-US" altLang="zh-CN" dirty="0" smtClean="0">
                <a:latin typeface="+mn-lt"/>
                <a:ea typeface="+mn-ea"/>
              </a:rPr>
              <a:t>2016</a:t>
            </a:r>
            <a:r>
              <a:rPr lang="zh-CN" altLang="en-US" dirty="0" smtClean="0">
                <a:latin typeface="+mn-lt"/>
                <a:ea typeface="+mn-ea"/>
              </a:rPr>
              <a:t>年</a:t>
            </a:r>
            <a:r>
              <a:rPr lang="en-US" altLang="zh-CN" dirty="0" smtClean="0">
                <a:latin typeface="+mn-lt"/>
                <a:ea typeface="+mn-ea"/>
              </a:rPr>
              <a:t>1</a:t>
            </a:r>
            <a:r>
              <a:rPr lang="zh-CN" altLang="en-US" dirty="0" smtClean="0">
                <a:latin typeface="+mn-lt"/>
                <a:ea typeface="+mn-ea"/>
              </a:rPr>
              <a:t>月</a:t>
            </a:r>
            <a:r>
              <a:rPr lang="en-US" altLang="zh-CN" dirty="0" smtClean="0">
                <a:latin typeface="+mn-lt"/>
                <a:ea typeface="+mn-ea"/>
              </a:rPr>
              <a:t>17-18</a:t>
            </a:r>
            <a:r>
              <a:rPr lang="zh-CN" altLang="en-US" dirty="0" smtClean="0">
                <a:latin typeface="+mn-lt"/>
                <a:ea typeface="+mn-ea"/>
              </a:rPr>
              <a:t>日“第二届大数据科学与技术研讨会</a:t>
            </a:r>
            <a:r>
              <a:rPr lang="en-US" altLang="zh-CN" dirty="0" smtClean="0">
                <a:latin typeface="+mn-lt"/>
                <a:ea typeface="+mn-ea"/>
              </a:rPr>
              <a:t>——</a:t>
            </a:r>
            <a:r>
              <a:rPr lang="zh-CN" altLang="en-US" dirty="0" smtClean="0">
                <a:latin typeface="+mn-lt"/>
                <a:ea typeface="+mn-ea"/>
              </a:rPr>
              <a:t>大数据与脑机智能”</a:t>
            </a:r>
          </a:p>
        </p:txBody>
      </p:sp>
      <p:sp>
        <p:nvSpPr>
          <p:cNvPr id="5" name="矩形 4"/>
          <p:cNvSpPr/>
          <p:nvPr/>
        </p:nvSpPr>
        <p:spPr>
          <a:xfrm>
            <a:off x="478708" y="5805264"/>
            <a:ext cx="3877268" cy="646331"/>
          </a:xfrm>
          <a:prstGeom prst="rect">
            <a:avLst/>
          </a:prstGeom>
          <a:solidFill>
            <a:schemeClr val="bg1"/>
          </a:solidFill>
        </p:spPr>
        <p:txBody>
          <a:bodyPr wrap="square" rtlCol="0">
            <a:spAutoFit/>
          </a:bodyPr>
          <a:lstStyle/>
          <a:p>
            <a:r>
              <a:rPr lang="en-US" altLang="zh-CN" dirty="0" smtClean="0">
                <a:latin typeface="+mn-lt"/>
                <a:ea typeface="+mn-ea"/>
              </a:rPr>
              <a:t>2016</a:t>
            </a:r>
            <a:r>
              <a:rPr lang="zh-CN" altLang="zh-CN" dirty="0" smtClean="0">
                <a:latin typeface="+mn-lt"/>
                <a:ea typeface="+mn-ea"/>
              </a:rPr>
              <a:t>年</a:t>
            </a:r>
            <a:r>
              <a:rPr lang="en-US" altLang="zh-CN" dirty="0"/>
              <a:t>7</a:t>
            </a:r>
            <a:r>
              <a:rPr lang="zh-CN" altLang="zh-CN" dirty="0" smtClean="0">
                <a:latin typeface="+mn-lt"/>
                <a:ea typeface="+mn-ea"/>
              </a:rPr>
              <a:t>月</a:t>
            </a:r>
            <a:r>
              <a:rPr lang="en-US" altLang="zh-CN" dirty="0"/>
              <a:t>2</a:t>
            </a:r>
            <a:r>
              <a:rPr lang="en-US" altLang="zh-CN" dirty="0" smtClean="0">
                <a:latin typeface="+mn-lt"/>
                <a:ea typeface="+mn-ea"/>
              </a:rPr>
              <a:t>9</a:t>
            </a:r>
            <a:r>
              <a:rPr lang="zh-CN" altLang="zh-CN" dirty="0" smtClean="0">
                <a:latin typeface="+mn-lt"/>
                <a:ea typeface="+mn-ea"/>
              </a:rPr>
              <a:t>日</a:t>
            </a:r>
            <a:r>
              <a:rPr lang="zh-CN" altLang="en-US" dirty="0"/>
              <a:t>“</a:t>
            </a:r>
            <a:r>
              <a:rPr lang="zh-CN" altLang="en-US" dirty="0" smtClean="0"/>
              <a:t>第三届</a:t>
            </a:r>
            <a:r>
              <a:rPr lang="zh-CN" altLang="en-US" dirty="0"/>
              <a:t>大数据科学与技术研讨会</a:t>
            </a:r>
            <a:r>
              <a:rPr lang="en-US" altLang="zh-CN" dirty="0"/>
              <a:t>——</a:t>
            </a:r>
            <a:r>
              <a:rPr lang="zh-CN" altLang="en-US" dirty="0"/>
              <a:t>大数据与脑机智能</a:t>
            </a:r>
            <a:r>
              <a:rPr lang="zh-CN" altLang="en-US" dirty="0" smtClean="0"/>
              <a:t>”</a:t>
            </a:r>
            <a:endParaRPr lang="zh-CN" altLang="en-US" dirty="0"/>
          </a:p>
        </p:txBody>
      </p:sp>
      <p:sp>
        <p:nvSpPr>
          <p:cNvPr id="8" name="矩形 7"/>
          <p:cNvSpPr/>
          <p:nvPr/>
        </p:nvSpPr>
        <p:spPr>
          <a:xfrm>
            <a:off x="5107863" y="3361730"/>
            <a:ext cx="3826689" cy="369332"/>
          </a:xfrm>
          <a:prstGeom prst="rect">
            <a:avLst/>
          </a:prstGeom>
        </p:spPr>
        <p:txBody>
          <a:bodyPr wrap="none">
            <a:spAutoFit/>
          </a:bodyPr>
          <a:lstStyle/>
          <a:p>
            <a:r>
              <a:rPr lang="en-US" altLang="zh-CN" dirty="0" smtClean="0">
                <a:latin typeface="+mj-lt"/>
                <a:ea typeface="+mn-ea"/>
              </a:rPr>
              <a:t>2016</a:t>
            </a:r>
            <a:r>
              <a:rPr lang="zh-CN" altLang="en-US" dirty="0" smtClean="0">
                <a:latin typeface="+mj-lt"/>
                <a:ea typeface="+mn-ea"/>
              </a:rPr>
              <a:t>年</a:t>
            </a:r>
            <a:r>
              <a:rPr lang="en-US" altLang="zh-CN" dirty="0" smtClean="0">
                <a:latin typeface="+mj-lt"/>
                <a:ea typeface="+mn-ea"/>
              </a:rPr>
              <a:t>4</a:t>
            </a:r>
            <a:r>
              <a:rPr lang="zh-CN" altLang="en-US" dirty="0" smtClean="0">
                <a:latin typeface="+mj-lt"/>
                <a:ea typeface="+mn-ea"/>
              </a:rPr>
              <a:t>月</a:t>
            </a:r>
            <a:r>
              <a:rPr lang="zh-CN" altLang="zh-CN" dirty="0" smtClean="0">
                <a:latin typeface="+mj-lt"/>
                <a:ea typeface="+mn-ea"/>
              </a:rPr>
              <a:t>新型</a:t>
            </a:r>
            <a:r>
              <a:rPr lang="zh-CN" altLang="zh-CN" dirty="0">
                <a:latin typeface="+mj-lt"/>
                <a:ea typeface="+mn-ea"/>
              </a:rPr>
              <a:t>存储方法学术研讨会</a:t>
            </a:r>
            <a:endParaRPr lang="zh-CN" altLang="en-US" dirty="0">
              <a:latin typeface="+mj-lt"/>
              <a:ea typeface="+mn-ea"/>
            </a:endParaRPr>
          </a:p>
        </p:txBody>
      </p:sp>
      <p:sp>
        <p:nvSpPr>
          <p:cNvPr id="10" name="矩形 9"/>
          <p:cNvSpPr/>
          <p:nvPr/>
        </p:nvSpPr>
        <p:spPr>
          <a:xfrm>
            <a:off x="4644008" y="5805264"/>
            <a:ext cx="4572000" cy="646331"/>
          </a:xfrm>
          <a:prstGeom prst="rect">
            <a:avLst/>
          </a:prstGeom>
        </p:spPr>
        <p:txBody>
          <a:bodyPr>
            <a:spAutoFit/>
          </a:bodyPr>
          <a:lstStyle/>
          <a:p>
            <a:r>
              <a:rPr lang="en-US" altLang="zh-CN" dirty="0" smtClean="0">
                <a:latin typeface="+mj-lt"/>
                <a:ea typeface="+mn-ea"/>
              </a:rPr>
              <a:t>2016</a:t>
            </a:r>
            <a:r>
              <a:rPr lang="zh-CN" altLang="en-US" dirty="0" smtClean="0">
                <a:latin typeface="+mj-lt"/>
                <a:ea typeface="+mn-ea"/>
              </a:rPr>
              <a:t>年</a:t>
            </a:r>
            <a:r>
              <a:rPr lang="en-US" altLang="zh-CN" dirty="0" smtClean="0">
                <a:latin typeface="+mj-lt"/>
                <a:ea typeface="+mn-ea"/>
              </a:rPr>
              <a:t>5</a:t>
            </a:r>
            <a:r>
              <a:rPr lang="zh-CN" altLang="en-US" dirty="0" smtClean="0">
                <a:latin typeface="+mj-lt"/>
                <a:ea typeface="+mn-ea"/>
              </a:rPr>
              <a:t>月</a:t>
            </a:r>
            <a:r>
              <a:rPr lang="en-US" altLang="zh-CN" dirty="0" smtClean="0">
                <a:latin typeface="+mj-lt"/>
                <a:ea typeface="+mn-ea"/>
              </a:rPr>
              <a:t>4</a:t>
            </a:r>
            <a:r>
              <a:rPr lang="zh-CN" altLang="en-US" dirty="0" smtClean="0">
                <a:latin typeface="+mj-lt"/>
                <a:ea typeface="+mn-ea"/>
              </a:rPr>
              <a:t>日“</a:t>
            </a:r>
            <a:r>
              <a:rPr lang="zh-CN" altLang="zh-CN" dirty="0" smtClean="0">
                <a:latin typeface="+mj-lt"/>
                <a:ea typeface="+mn-ea"/>
              </a:rPr>
              <a:t>超</a:t>
            </a:r>
            <a:r>
              <a:rPr lang="zh-CN" altLang="zh-CN" dirty="0">
                <a:latin typeface="+mj-lt"/>
                <a:ea typeface="+mn-ea"/>
              </a:rPr>
              <a:t>低功耗自旋存储与计算创新引智</a:t>
            </a:r>
            <a:r>
              <a:rPr lang="zh-CN" altLang="zh-CN" dirty="0" smtClean="0">
                <a:latin typeface="+mj-lt"/>
                <a:ea typeface="+mn-ea"/>
              </a:rPr>
              <a:t>基地</a:t>
            </a:r>
            <a:r>
              <a:rPr lang="zh-CN" altLang="en-US" dirty="0">
                <a:latin typeface="+mj-lt"/>
                <a:ea typeface="+mn-ea"/>
              </a:rPr>
              <a:t>”</a:t>
            </a:r>
            <a:r>
              <a:rPr lang="zh-CN" altLang="zh-CN" dirty="0" smtClean="0">
                <a:latin typeface="+mj-lt"/>
                <a:ea typeface="+mn-ea"/>
              </a:rPr>
              <a:t>启动</a:t>
            </a:r>
            <a:r>
              <a:rPr lang="zh-CN" altLang="zh-CN" dirty="0">
                <a:latin typeface="+mj-lt"/>
                <a:ea typeface="+mn-ea"/>
              </a:rPr>
              <a:t>仪式暨学术交流会</a:t>
            </a:r>
            <a:endParaRPr lang="zh-CN" altLang="en-US" dirty="0">
              <a:latin typeface="+mj-lt"/>
              <a:ea typeface="+mn-ea"/>
            </a:endParaRPr>
          </a:p>
        </p:txBody>
      </p:sp>
      <p:pic>
        <p:nvPicPr>
          <p:cNvPr id="3074" name="Picture 2" descr="http://www.bdbc.org.cn/img/news/news-0802/pic-1.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621240" y="3835621"/>
            <a:ext cx="3894656" cy="20653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702974464"/>
      </p:ext>
    </p:extLst>
  </p:cSld>
  <p:clrMapOvr>
    <a:masterClrMapping/>
  </p:clrMapOvr>
  <mc:AlternateContent xmlns:mc="http://schemas.openxmlformats.org/markup-compatibility/2006">
    <mc:Choice xmlns="" xmlns:p14="http://schemas.microsoft.com/office/powerpoint/2010/main" Requires="p14">
      <p:transition spd="slow" p14:dur="2000" advTm="138"/>
    </mc:Choice>
    <mc:Fallback>
      <p:transition spd="slow" advTm="138"/>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图片 1"/>
          <p:cNvPicPr>
            <a:picLocks noChangeAspect="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3755497" y="2593975"/>
            <a:ext cx="1919287" cy="1238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00"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进展：</a:t>
            </a:r>
            <a:r>
              <a:rPr dirty="0">
                <a:solidFill>
                  <a:srgbClr val="002060"/>
                </a:solidFill>
              </a:rPr>
              <a:t>产</a:t>
            </a:r>
            <a:r>
              <a:rPr lang="zh-CN" altLang="en-US" dirty="0">
                <a:solidFill>
                  <a:srgbClr val="002060"/>
                </a:solidFill>
              </a:rPr>
              <a:t>业界合作</a:t>
            </a:r>
            <a:endParaRPr lang="en-US" dirty="0">
              <a:solidFill>
                <a:srgbClr val="002060"/>
              </a:solidFill>
            </a:endParaRPr>
          </a:p>
        </p:txBody>
      </p:sp>
      <p:sp>
        <p:nvSpPr>
          <p:cNvPr id="4101" name="灯片编号占位符 4"/>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pitchFamily="2" charset="-122"/>
              </a:defRPr>
            </a:lvl9pPr>
          </a:lstStyle>
          <a:p>
            <a:fld id="{22B4DBD9-4DA6-4A37-BF54-45B4E0FEFA3F}" type="slidenum">
              <a:rPr kumimoji="0" lang="zh-CN" altLang="en-US" sz="1200">
                <a:solidFill>
                  <a:srgbClr val="898989"/>
                </a:solidFill>
              </a:rPr>
              <a:pPr/>
              <a:t>38</a:t>
            </a:fld>
            <a:endParaRPr kumimoji="0" lang="en-US" altLang="zh-CN" sz="1200" dirty="0">
              <a:solidFill>
                <a:srgbClr val="898989"/>
              </a:solidFill>
            </a:endParaRPr>
          </a:p>
        </p:txBody>
      </p:sp>
      <p:sp>
        <p:nvSpPr>
          <p:cNvPr id="7" name="圆角矩形 6"/>
          <p:cNvSpPr/>
          <p:nvPr/>
        </p:nvSpPr>
        <p:spPr>
          <a:xfrm>
            <a:off x="179513" y="913160"/>
            <a:ext cx="3460273" cy="1161022"/>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algn="ctr" eaLnBrk="1" hangingPunct="1">
              <a:defRPr/>
            </a:pPr>
            <a:r>
              <a:rPr lang="zh-CN" altLang="en-US" sz="2400" b="1" dirty="0" smtClean="0">
                <a:solidFill>
                  <a:srgbClr val="FF0000"/>
                </a:solidFill>
                <a:latin typeface="黑体" pitchFamily="49" charset="-122"/>
                <a:ea typeface="黑体" pitchFamily="49" charset="-122"/>
                <a:sym typeface="黑体" pitchFamily="49" charset="-122"/>
              </a:rPr>
              <a:t>产业合作</a:t>
            </a:r>
            <a:r>
              <a:rPr lang="zh-CN" altLang="en-US" sz="2400" b="1" dirty="0" smtClean="0">
                <a:solidFill>
                  <a:srgbClr val="002060"/>
                </a:solidFill>
                <a:latin typeface="黑体" pitchFamily="49" charset="-122"/>
                <a:ea typeface="黑体" pitchFamily="49" charset="-122"/>
                <a:sym typeface="黑体" pitchFamily="49" charset="-122"/>
              </a:rPr>
              <a:t>：（</a:t>
            </a:r>
            <a:r>
              <a:rPr lang="zh-CN" altLang="en-US" sz="2400" dirty="0" smtClean="0">
                <a:solidFill>
                  <a:srgbClr val="002060"/>
                </a:solidFill>
                <a:latin typeface="黑体" pitchFamily="49" charset="-122"/>
                <a:ea typeface="黑体" pitchFamily="49" charset="-122"/>
                <a:sym typeface="黑体" pitchFamily="49" charset="-122"/>
              </a:rPr>
              <a:t>百</a:t>
            </a:r>
            <a:r>
              <a:rPr lang="zh-CN" altLang="en-US" sz="2400" dirty="0">
                <a:solidFill>
                  <a:srgbClr val="002060"/>
                </a:solidFill>
                <a:latin typeface="黑体" pitchFamily="49" charset="-122"/>
                <a:ea typeface="黑体" pitchFamily="49" charset="-122"/>
                <a:sym typeface="黑体" pitchFamily="49" charset="-122"/>
              </a:rPr>
              <a:t>度、阿里、腾讯、</a:t>
            </a:r>
            <a:r>
              <a:rPr lang="zh-CN" altLang="en-US" sz="2400" dirty="0" smtClean="0">
                <a:solidFill>
                  <a:srgbClr val="002060"/>
                </a:solidFill>
                <a:latin typeface="黑体" pitchFamily="49" charset="-122"/>
                <a:ea typeface="黑体" pitchFamily="49" charset="-122"/>
                <a:sym typeface="黑体" pitchFamily="49" charset="-122"/>
              </a:rPr>
              <a:t>联通等</a:t>
            </a:r>
            <a:r>
              <a:rPr lang="zh-CN" altLang="en-US" sz="2400" dirty="0">
                <a:solidFill>
                  <a:srgbClr val="002060"/>
                </a:solidFill>
                <a:latin typeface="黑体" pitchFamily="49" charset="-122"/>
                <a:ea typeface="黑体" pitchFamily="49" charset="-122"/>
                <a:sym typeface="黑体" pitchFamily="49" charset="-122"/>
              </a:rPr>
              <a:t>）</a:t>
            </a:r>
          </a:p>
        </p:txBody>
      </p:sp>
      <p:grpSp>
        <p:nvGrpSpPr>
          <p:cNvPr id="4104" name="组 1"/>
          <p:cNvGrpSpPr>
            <a:grpSpLocks/>
          </p:cNvGrpSpPr>
          <p:nvPr/>
        </p:nvGrpSpPr>
        <p:grpSpPr bwMode="auto">
          <a:xfrm>
            <a:off x="3790950" y="1988840"/>
            <a:ext cx="2076450" cy="579438"/>
            <a:chOff x="250825" y="4941168"/>
            <a:chExt cx="2076450" cy="579686"/>
          </a:xfrm>
        </p:grpSpPr>
        <p:pic>
          <p:nvPicPr>
            <p:cNvPr id="4113" name="Picture 10" descr="p1_L17lY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 xmlns:a14="http://schemas.microsoft.com/office/drawing/2010/main"/>
                </a:ext>
              </a:extLst>
            </a:blip>
            <a:srcRect/>
            <a:stretch>
              <a:fillRect/>
            </a:stretch>
          </p:blipFill>
          <p:spPr bwMode="auto">
            <a:xfrm>
              <a:off x="250825" y="4941168"/>
              <a:ext cx="2076450"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aphicFrame>
          <p:nvGraphicFramePr>
            <p:cNvPr id="4098" name="Object 29"/>
            <p:cNvGraphicFramePr>
              <a:graphicFrameLocks noChangeAspect="1"/>
            </p:cNvGraphicFramePr>
            <p:nvPr/>
          </p:nvGraphicFramePr>
          <p:xfrm>
            <a:off x="323850" y="5373216"/>
            <a:ext cx="1924050" cy="147638"/>
          </p:xfrm>
          <a:graphic>
            <a:graphicData uri="http://schemas.openxmlformats.org/presentationml/2006/ole">
              <p:oleObj spid="_x0000_s2185" name="位图图像" r:id="rId5" imgW="2572109" imgH="200159" progId="PBrush">
                <p:embed/>
              </p:oleObj>
            </a:graphicData>
          </a:graphic>
        </p:graphicFrame>
      </p:grpSp>
      <p:pic>
        <p:nvPicPr>
          <p:cNvPr id="4105" name="图片 19"/>
          <p:cNvPicPr>
            <a:picLocks noChangeAspect="1"/>
          </p:cNvPicPr>
          <p:nvPr/>
        </p:nvPicPr>
        <p:blipFill>
          <a:blip r:embed="rId6">
            <a:extLst>
              <a:ext uri="{28A0092B-C50C-407E-A947-70E740481C1C}">
                <a14:useLocalDpi xmlns="" xmlns:a14="http://schemas.microsoft.com/office/drawing/2010/main"/>
              </a:ext>
            </a:extLst>
          </a:blip>
          <a:srcRect/>
          <a:stretch>
            <a:fillRect/>
          </a:stretch>
        </p:blipFill>
        <p:spPr bwMode="auto">
          <a:xfrm>
            <a:off x="3779838" y="1340768"/>
            <a:ext cx="1800225" cy="658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右箭头 29"/>
          <p:cNvSpPr>
            <a:spLocks noChangeArrowheads="1"/>
          </p:cNvSpPr>
          <p:nvPr/>
        </p:nvSpPr>
        <p:spPr bwMode="auto">
          <a:xfrm>
            <a:off x="5778767" y="1390491"/>
            <a:ext cx="458788" cy="542925"/>
          </a:xfrm>
          <a:prstGeom prst="rightArrow">
            <a:avLst>
              <a:gd name="adj1" fmla="val 50000"/>
              <a:gd name="adj2" fmla="val 49983"/>
            </a:avLst>
          </a:prstGeom>
          <a:solidFill>
            <a:schemeClr val="bg1">
              <a:lumMod val="95000"/>
            </a:schemeClr>
          </a:solidFill>
          <a:ln w="28575" cap="flat" cmpd="sng">
            <a:solidFill>
              <a:srgbClr val="C00000"/>
            </a:solidFill>
            <a:miter lim="800000"/>
            <a:headEnd/>
            <a:tailEnd/>
          </a:ln>
        </p:spPr>
        <p:txBody>
          <a:bodyPr anchor="ctr"/>
          <a:lstStyle>
            <a:defPPr>
              <a:defRPr lang="zh-CN"/>
            </a:defPPr>
            <a:lvl1pPr algn="l" rtl="0" fontAlgn="base">
              <a:spcBef>
                <a:spcPct val="0"/>
              </a:spcBef>
              <a:spcAft>
                <a:spcPct val="0"/>
              </a:spcAft>
              <a:defRPr kumimoji="1" sz="2400" kern="1200">
                <a:solidFill>
                  <a:schemeClr val="tx1"/>
                </a:solidFill>
                <a:latin typeface="Calibri" charset="0"/>
                <a:ea typeface="宋体" charset="0"/>
                <a:cs typeface="宋体" charset="0"/>
              </a:defRPr>
            </a:lvl1pPr>
            <a:lvl2pPr marL="457200" algn="l" rtl="0" fontAlgn="base">
              <a:spcBef>
                <a:spcPct val="0"/>
              </a:spcBef>
              <a:spcAft>
                <a:spcPct val="0"/>
              </a:spcAft>
              <a:defRPr kumimoji="1" sz="2400" kern="1200">
                <a:solidFill>
                  <a:schemeClr val="tx1"/>
                </a:solidFill>
                <a:latin typeface="Calibri" charset="0"/>
                <a:ea typeface="宋体" charset="0"/>
                <a:cs typeface="宋体" charset="0"/>
              </a:defRPr>
            </a:lvl2pPr>
            <a:lvl3pPr marL="914400" algn="l" rtl="0" fontAlgn="base">
              <a:spcBef>
                <a:spcPct val="0"/>
              </a:spcBef>
              <a:spcAft>
                <a:spcPct val="0"/>
              </a:spcAft>
              <a:defRPr kumimoji="1" sz="2400" kern="1200">
                <a:solidFill>
                  <a:schemeClr val="tx1"/>
                </a:solidFill>
                <a:latin typeface="Calibri" charset="0"/>
                <a:ea typeface="宋体" charset="0"/>
                <a:cs typeface="宋体" charset="0"/>
              </a:defRPr>
            </a:lvl3pPr>
            <a:lvl4pPr marL="1371600" algn="l" rtl="0" fontAlgn="base">
              <a:spcBef>
                <a:spcPct val="0"/>
              </a:spcBef>
              <a:spcAft>
                <a:spcPct val="0"/>
              </a:spcAft>
              <a:defRPr kumimoji="1" sz="2400" kern="1200">
                <a:solidFill>
                  <a:schemeClr val="tx1"/>
                </a:solidFill>
                <a:latin typeface="Calibri" charset="0"/>
                <a:ea typeface="宋体" charset="0"/>
                <a:cs typeface="宋体" charset="0"/>
              </a:defRPr>
            </a:lvl4pPr>
            <a:lvl5pPr marL="1828800" algn="l" rtl="0" fontAlgn="base">
              <a:spcBef>
                <a:spcPct val="0"/>
              </a:spcBef>
              <a:spcAft>
                <a:spcPct val="0"/>
              </a:spcAft>
              <a:defRPr kumimoji="1" sz="2400" kern="1200">
                <a:solidFill>
                  <a:schemeClr val="tx1"/>
                </a:solidFill>
                <a:latin typeface="Calibri" charset="0"/>
                <a:ea typeface="宋体" charset="0"/>
                <a:cs typeface="宋体" charset="0"/>
              </a:defRPr>
            </a:lvl5pPr>
            <a:lvl6pPr marL="2286000" algn="l" defTabSz="457200" rtl="0" eaLnBrk="1" latinLnBrk="0" hangingPunct="1">
              <a:defRPr kumimoji="1" sz="2400" kern="1200">
                <a:solidFill>
                  <a:schemeClr val="tx1"/>
                </a:solidFill>
                <a:latin typeface="Calibri" charset="0"/>
                <a:ea typeface="宋体" charset="0"/>
                <a:cs typeface="宋体" charset="0"/>
              </a:defRPr>
            </a:lvl6pPr>
            <a:lvl7pPr marL="2743200" algn="l" defTabSz="457200" rtl="0" eaLnBrk="1" latinLnBrk="0" hangingPunct="1">
              <a:defRPr kumimoji="1" sz="2400" kern="1200">
                <a:solidFill>
                  <a:schemeClr val="tx1"/>
                </a:solidFill>
                <a:latin typeface="Calibri" charset="0"/>
                <a:ea typeface="宋体" charset="0"/>
                <a:cs typeface="宋体" charset="0"/>
              </a:defRPr>
            </a:lvl7pPr>
            <a:lvl8pPr marL="3200400" algn="l" defTabSz="457200" rtl="0" eaLnBrk="1" latinLnBrk="0" hangingPunct="1">
              <a:defRPr kumimoji="1" sz="2400" kern="1200">
                <a:solidFill>
                  <a:schemeClr val="tx1"/>
                </a:solidFill>
                <a:latin typeface="Calibri" charset="0"/>
                <a:ea typeface="宋体" charset="0"/>
                <a:cs typeface="宋体" charset="0"/>
              </a:defRPr>
            </a:lvl8pPr>
            <a:lvl9pPr marL="3657600" algn="l" defTabSz="457200" rtl="0" eaLnBrk="1" latinLnBrk="0" hangingPunct="1">
              <a:defRPr kumimoji="1" sz="2400" kern="1200">
                <a:solidFill>
                  <a:schemeClr val="tx1"/>
                </a:solidFill>
                <a:latin typeface="Calibri" charset="0"/>
                <a:ea typeface="宋体" charset="0"/>
                <a:cs typeface="宋体" charset="0"/>
              </a:defRPr>
            </a:lvl9pPr>
          </a:lstStyle>
          <a:p>
            <a:pPr algn="ctr" eaLnBrk="1" hangingPunct="1">
              <a:defRPr/>
            </a:pPr>
            <a:endParaRPr lang="zh-CN" altLang="zh-CN">
              <a:solidFill>
                <a:srgbClr val="FFFFFF"/>
              </a:solidFill>
              <a:latin typeface="PMingLiU" pitchFamily="18" charset="-120"/>
              <a:ea typeface="PMingLiU" pitchFamily="18" charset="-120"/>
              <a:sym typeface="PMingLiU" pitchFamily="18" charset="-120"/>
            </a:endParaRPr>
          </a:p>
        </p:txBody>
      </p:sp>
      <p:sp>
        <p:nvSpPr>
          <p:cNvPr id="31" name="圆角矩形 30"/>
          <p:cNvSpPr/>
          <p:nvPr/>
        </p:nvSpPr>
        <p:spPr>
          <a:xfrm>
            <a:off x="6333289" y="228600"/>
            <a:ext cx="2786062" cy="1539716"/>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algn="ctr"/>
            <a:r>
              <a:rPr lang="en-US" altLang="zh-CN" b="1" dirty="0">
                <a:solidFill>
                  <a:srgbClr val="FF0000"/>
                </a:solidFill>
                <a:latin typeface="黑体" pitchFamily="49" charset="-122"/>
                <a:ea typeface="黑体" pitchFamily="49" charset="-122"/>
              </a:rPr>
              <a:t>10</a:t>
            </a:r>
            <a:r>
              <a:rPr lang="zh-CN" altLang="en-US" b="1" dirty="0">
                <a:solidFill>
                  <a:srgbClr val="FF0000"/>
                </a:solidFill>
                <a:latin typeface="黑体" pitchFamily="49" charset="-122"/>
                <a:ea typeface="黑体" pitchFamily="49" charset="-122"/>
              </a:rPr>
              <a:t>万台服务器</a:t>
            </a:r>
            <a:endParaRPr lang="en-US" altLang="zh-CN" b="1" dirty="0">
              <a:solidFill>
                <a:srgbClr val="FF0000"/>
              </a:solidFill>
              <a:latin typeface="黑体" pitchFamily="49" charset="-122"/>
              <a:ea typeface="黑体" pitchFamily="49" charset="-122"/>
            </a:endParaRPr>
          </a:p>
          <a:p>
            <a:pPr algn="ctr"/>
            <a:r>
              <a:rPr lang="en-US" altLang="zh-CN" b="1" dirty="0">
                <a:solidFill>
                  <a:srgbClr val="FF0000"/>
                </a:solidFill>
                <a:latin typeface="黑体" pitchFamily="49" charset="-122"/>
                <a:ea typeface="黑体" pitchFamily="49" charset="-122"/>
              </a:rPr>
              <a:t>1000PB</a:t>
            </a:r>
            <a:r>
              <a:rPr lang="zh-CN" altLang="en-US" b="1" dirty="0">
                <a:solidFill>
                  <a:srgbClr val="FF0000"/>
                </a:solidFill>
                <a:latin typeface="黑体" pitchFamily="49" charset="-122"/>
                <a:ea typeface="黑体" pitchFamily="49" charset="-122"/>
              </a:rPr>
              <a:t>基础数据</a:t>
            </a:r>
            <a:endParaRPr lang="en-US" altLang="zh-CN" b="1" dirty="0">
              <a:solidFill>
                <a:srgbClr val="FF0000"/>
              </a:solidFill>
              <a:latin typeface="黑体" pitchFamily="49" charset="-122"/>
              <a:ea typeface="黑体" pitchFamily="49" charset="-122"/>
            </a:endParaRPr>
          </a:p>
          <a:p>
            <a:pPr algn="ctr"/>
            <a:r>
              <a:rPr lang="en-US" altLang="zh-CN" b="1" dirty="0">
                <a:solidFill>
                  <a:srgbClr val="FF0000"/>
                </a:solidFill>
                <a:latin typeface="黑体" pitchFamily="49" charset="-122"/>
                <a:ea typeface="黑体" pitchFamily="49" charset="-122"/>
              </a:rPr>
              <a:t>100PB</a:t>
            </a:r>
            <a:r>
              <a:rPr lang="zh-CN" altLang="en-US" b="1" dirty="0">
                <a:solidFill>
                  <a:srgbClr val="FF0000"/>
                </a:solidFill>
                <a:latin typeface="黑体" pitchFamily="49" charset="-122"/>
                <a:ea typeface="黑体" pitchFamily="49" charset="-122"/>
              </a:rPr>
              <a:t>数据更新</a:t>
            </a:r>
            <a:r>
              <a:rPr lang="en-US" altLang="zh-CN" b="1" dirty="0">
                <a:solidFill>
                  <a:srgbClr val="FF0000"/>
                </a:solidFill>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天</a:t>
            </a:r>
            <a:endParaRPr lang="en-US" altLang="zh-CN" b="1" dirty="0">
              <a:solidFill>
                <a:srgbClr val="FF0000"/>
              </a:solidFill>
              <a:latin typeface="黑体" pitchFamily="49" charset="-122"/>
              <a:ea typeface="黑体" pitchFamily="49" charset="-122"/>
            </a:endParaRPr>
          </a:p>
          <a:p>
            <a:pPr algn="ctr"/>
            <a:r>
              <a:rPr lang="en-US" altLang="zh-CN" b="1" dirty="0">
                <a:solidFill>
                  <a:srgbClr val="FF0000"/>
                </a:solidFill>
                <a:latin typeface="黑体" pitchFamily="49" charset="-122"/>
                <a:ea typeface="黑体" pitchFamily="49" charset="-122"/>
              </a:rPr>
              <a:t>2</a:t>
            </a:r>
            <a:r>
              <a:rPr lang="zh-CN" altLang="en-US" b="1" dirty="0">
                <a:solidFill>
                  <a:srgbClr val="FF0000"/>
                </a:solidFill>
                <a:latin typeface="黑体" pitchFamily="49" charset="-122"/>
                <a:ea typeface="黑体" pitchFamily="49" charset="-122"/>
              </a:rPr>
              <a:t>亿条微博</a:t>
            </a:r>
            <a:r>
              <a:rPr lang="en-US" altLang="zh-CN" b="1" dirty="0">
                <a:solidFill>
                  <a:srgbClr val="FF0000"/>
                </a:solidFill>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天</a:t>
            </a:r>
            <a:endParaRPr lang="en-US" altLang="zh-CN" b="1" dirty="0">
              <a:solidFill>
                <a:srgbClr val="FF0000"/>
              </a:solidFill>
              <a:latin typeface="黑体" pitchFamily="49" charset="-122"/>
              <a:ea typeface="黑体" pitchFamily="49" charset="-122"/>
            </a:endParaRPr>
          </a:p>
          <a:p>
            <a:pPr algn="ctr"/>
            <a:r>
              <a:rPr lang="en-US" altLang="zh-CN" b="1" dirty="0">
                <a:solidFill>
                  <a:srgbClr val="FF0000"/>
                </a:solidFill>
                <a:latin typeface="黑体" pitchFamily="49" charset="-122"/>
                <a:ea typeface="黑体" pitchFamily="49" charset="-122"/>
              </a:rPr>
              <a:t>2</a:t>
            </a:r>
            <a:r>
              <a:rPr lang="zh-CN" altLang="en-US" b="1" dirty="0">
                <a:solidFill>
                  <a:srgbClr val="FF0000"/>
                </a:solidFill>
                <a:latin typeface="黑体" pitchFamily="49" charset="-122"/>
                <a:ea typeface="黑体" pitchFamily="49" charset="-122"/>
              </a:rPr>
              <a:t>千万个媒体文档</a:t>
            </a:r>
            <a:r>
              <a:rPr lang="en-US" altLang="zh-CN" b="1" dirty="0">
                <a:solidFill>
                  <a:srgbClr val="FF0000"/>
                </a:solidFill>
                <a:latin typeface="黑体" pitchFamily="49" charset="-122"/>
                <a:ea typeface="黑体" pitchFamily="49" charset="-122"/>
              </a:rPr>
              <a:t>/</a:t>
            </a:r>
            <a:r>
              <a:rPr lang="zh-CN" altLang="en-US" b="1" dirty="0">
                <a:solidFill>
                  <a:srgbClr val="FF0000"/>
                </a:solidFill>
                <a:latin typeface="黑体" pitchFamily="49" charset="-122"/>
                <a:ea typeface="黑体" pitchFamily="49" charset="-122"/>
              </a:rPr>
              <a:t>天</a:t>
            </a:r>
          </a:p>
        </p:txBody>
      </p:sp>
      <p:sp>
        <p:nvSpPr>
          <p:cNvPr id="18" name="圆角矩形 17"/>
          <p:cNvSpPr/>
          <p:nvPr/>
        </p:nvSpPr>
        <p:spPr>
          <a:xfrm>
            <a:off x="183402" y="2140950"/>
            <a:ext cx="3456384" cy="1588499"/>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marL="0" lvl="1"/>
            <a:r>
              <a:rPr lang="en-US" altLang="zh-CN" sz="2400" dirty="0" smtClean="0">
                <a:solidFill>
                  <a:srgbClr val="000066"/>
                </a:solidFill>
              </a:rPr>
              <a:t>2016</a:t>
            </a:r>
            <a:r>
              <a:rPr lang="zh-CN" altLang="en-US" sz="2400" dirty="0" smtClean="0">
                <a:solidFill>
                  <a:srgbClr val="000066"/>
                </a:solidFill>
              </a:rPr>
              <a:t>年</a:t>
            </a:r>
            <a:r>
              <a:rPr lang="en-US" altLang="zh-CN" sz="2400" dirty="0" smtClean="0">
                <a:solidFill>
                  <a:srgbClr val="000066"/>
                </a:solidFill>
              </a:rPr>
              <a:t>4</a:t>
            </a:r>
            <a:r>
              <a:rPr lang="zh-CN" altLang="en-US" sz="2400" dirty="0" smtClean="0">
                <a:solidFill>
                  <a:srgbClr val="000066"/>
                </a:solidFill>
              </a:rPr>
              <a:t>月</a:t>
            </a:r>
            <a:r>
              <a:rPr lang="en-US" altLang="zh-CN" sz="2400" dirty="0" smtClean="0">
                <a:solidFill>
                  <a:srgbClr val="000066"/>
                </a:solidFill>
              </a:rPr>
              <a:t>27</a:t>
            </a:r>
            <a:r>
              <a:rPr lang="zh-CN" altLang="en-US" sz="2400" dirty="0" smtClean="0">
                <a:solidFill>
                  <a:srgbClr val="000066"/>
                </a:solidFill>
              </a:rPr>
              <a:t>日签署</a:t>
            </a:r>
            <a:r>
              <a:rPr lang="en-US" altLang="zh-CN" sz="2400" dirty="0" smtClean="0">
                <a:solidFill>
                  <a:srgbClr val="000066"/>
                </a:solidFill>
              </a:rPr>
              <a:t>《</a:t>
            </a:r>
            <a:r>
              <a:rPr lang="zh-CN" altLang="zh-CN" sz="2400" dirty="0" smtClean="0">
                <a:solidFill>
                  <a:srgbClr val="000066"/>
                </a:solidFill>
              </a:rPr>
              <a:t>一</a:t>
            </a:r>
            <a:r>
              <a:rPr lang="zh-CN" altLang="zh-CN" sz="2400" dirty="0">
                <a:solidFill>
                  <a:srgbClr val="000066"/>
                </a:solidFill>
              </a:rPr>
              <a:t>汽</a:t>
            </a:r>
            <a:r>
              <a:rPr lang="en-US" altLang="zh-CN" sz="2400" dirty="0">
                <a:solidFill>
                  <a:srgbClr val="000066"/>
                </a:solidFill>
              </a:rPr>
              <a:t>-</a:t>
            </a:r>
            <a:r>
              <a:rPr lang="zh-CN" altLang="zh-CN" sz="2400" dirty="0">
                <a:solidFill>
                  <a:srgbClr val="000066"/>
                </a:solidFill>
              </a:rPr>
              <a:t>北航智能驾驶协同技术和城市路况分析预测技术合作</a:t>
            </a:r>
            <a:r>
              <a:rPr lang="zh-CN" altLang="zh-CN" sz="2400" dirty="0" smtClean="0">
                <a:solidFill>
                  <a:srgbClr val="000066"/>
                </a:solidFill>
              </a:rPr>
              <a:t>备忘录</a:t>
            </a:r>
            <a:r>
              <a:rPr lang="en-US" altLang="zh-CN" sz="2400" dirty="0" smtClean="0">
                <a:solidFill>
                  <a:srgbClr val="000066"/>
                </a:solidFill>
              </a:rPr>
              <a:t>》</a:t>
            </a:r>
            <a:endParaRPr lang="en-US" altLang="zh-CN" sz="2400" dirty="0">
              <a:solidFill>
                <a:srgbClr val="000066"/>
              </a:solidFill>
              <a:latin typeface="黑体" panose="02010609060101010101" pitchFamily="49" charset="-122"/>
              <a:ea typeface="黑体" panose="02010609060101010101" pitchFamily="49" charset="-122"/>
            </a:endParaRPr>
          </a:p>
        </p:txBody>
      </p:sp>
      <p:pic>
        <p:nvPicPr>
          <p:cNvPr id="20" name="Picture 3"/>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196022" y="4238624"/>
            <a:ext cx="2841881" cy="1946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2" name="图片 19"/>
          <p:cNvPicPr>
            <a:picLocks noChangeAspect="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6300192" y="4625457"/>
            <a:ext cx="2633807" cy="1755871"/>
          </a:xfrm>
          <a:prstGeom prst="rect">
            <a:avLst/>
          </a:prstGeom>
          <a:noFill/>
          <a:ln w="9525">
            <a:noFill/>
            <a:miter lim="800000"/>
            <a:headEnd/>
            <a:tailEnd/>
          </a:ln>
        </p:spPr>
      </p:pic>
      <p:pic>
        <p:nvPicPr>
          <p:cNvPr id="23" name="图片 18"/>
          <p:cNvPicPr>
            <a:picLocks noChangeAspect="1"/>
          </p:cNvPicPr>
          <p:nvPr/>
        </p:nvPicPr>
        <p:blipFill>
          <a:blip r:embed="rId9" cstate="email">
            <a:extLst>
              <a:ext uri="{28A0092B-C50C-407E-A947-70E740481C1C}">
                <a14:useLocalDpi xmlns="" xmlns:a14="http://schemas.microsoft.com/office/drawing/2010/main"/>
              </a:ext>
            </a:extLst>
          </a:blip>
          <a:srcRect/>
          <a:stretch>
            <a:fillRect/>
          </a:stretch>
        </p:blipFill>
        <p:spPr bwMode="auto">
          <a:xfrm>
            <a:off x="5167220" y="3729449"/>
            <a:ext cx="1171575" cy="796925"/>
          </a:xfrm>
          <a:prstGeom prst="rect">
            <a:avLst/>
          </a:prstGeom>
          <a:noFill/>
          <a:ln w="9525">
            <a:noFill/>
            <a:miter lim="800000"/>
            <a:headEnd/>
            <a:tailEnd/>
          </a:ln>
        </p:spPr>
      </p:pic>
      <p:sp>
        <p:nvSpPr>
          <p:cNvPr id="19" name="矩形 18"/>
          <p:cNvSpPr/>
          <p:nvPr/>
        </p:nvSpPr>
        <p:spPr>
          <a:xfrm>
            <a:off x="6315779" y="1874671"/>
            <a:ext cx="2803572" cy="255454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algn="l" rtl="0" fontAlgn="base">
              <a:spcBef>
                <a:spcPct val="0"/>
              </a:spcBef>
              <a:spcAft>
                <a:spcPct val="0"/>
              </a:spcAft>
              <a:defRPr sz="2800" kern="1200">
                <a:solidFill>
                  <a:schemeClr val="dk1"/>
                </a:solidFill>
                <a:latin typeface="+mn-lt"/>
                <a:ea typeface="+mn-ea"/>
                <a:cs typeface="+mn-cs"/>
              </a:defRPr>
            </a:lvl1pPr>
            <a:lvl2pPr marL="457200" algn="l" rtl="0" fontAlgn="base">
              <a:spcBef>
                <a:spcPct val="0"/>
              </a:spcBef>
              <a:spcAft>
                <a:spcPct val="0"/>
              </a:spcAft>
              <a:defRPr sz="2800" kern="1200">
                <a:solidFill>
                  <a:schemeClr val="dk1"/>
                </a:solidFill>
                <a:latin typeface="+mn-lt"/>
                <a:ea typeface="+mn-ea"/>
                <a:cs typeface="+mn-cs"/>
              </a:defRPr>
            </a:lvl2pPr>
            <a:lvl3pPr marL="914400" algn="l" rtl="0" fontAlgn="base">
              <a:spcBef>
                <a:spcPct val="0"/>
              </a:spcBef>
              <a:spcAft>
                <a:spcPct val="0"/>
              </a:spcAft>
              <a:defRPr sz="2800" kern="1200">
                <a:solidFill>
                  <a:schemeClr val="dk1"/>
                </a:solidFill>
                <a:latin typeface="+mn-lt"/>
                <a:ea typeface="+mn-ea"/>
                <a:cs typeface="+mn-cs"/>
              </a:defRPr>
            </a:lvl3pPr>
            <a:lvl4pPr marL="1371600" algn="l" rtl="0" fontAlgn="base">
              <a:spcBef>
                <a:spcPct val="0"/>
              </a:spcBef>
              <a:spcAft>
                <a:spcPct val="0"/>
              </a:spcAft>
              <a:defRPr sz="2800" kern="1200">
                <a:solidFill>
                  <a:schemeClr val="dk1"/>
                </a:solidFill>
                <a:latin typeface="+mn-lt"/>
                <a:ea typeface="+mn-ea"/>
                <a:cs typeface="+mn-cs"/>
              </a:defRPr>
            </a:lvl4pPr>
            <a:lvl5pPr marL="1828800" algn="l"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fontAlgn="auto">
              <a:spcBef>
                <a:spcPts val="0"/>
              </a:spcBef>
              <a:spcAft>
                <a:spcPts val="0"/>
              </a:spcAft>
              <a:defRPr/>
            </a:pPr>
            <a:r>
              <a:rPr lang="zh-CN" altLang="en-US" sz="2000" dirty="0" smtClean="0">
                <a:solidFill>
                  <a:prstClr val="black"/>
                </a:solidFill>
                <a:latin typeface="黑体" panose="02010609060101010101" pitchFamily="49" charset="-122"/>
                <a:ea typeface="黑体" panose="02010609060101010101" pitchFamily="49" charset="-122"/>
              </a:rPr>
              <a:t>汽车信息工委会：北京航空航天大学</a:t>
            </a:r>
            <a:r>
              <a:rPr lang="zh-CN" altLang="en-US" sz="2000" dirty="0">
                <a:solidFill>
                  <a:prstClr val="black"/>
                </a:solidFill>
                <a:latin typeface="黑体" panose="02010609060101010101" pitchFamily="49" charset="-122"/>
                <a:ea typeface="黑体" panose="02010609060101010101" pitchFamily="49" charset="-122"/>
              </a:rPr>
              <a:t>、</a:t>
            </a:r>
            <a:r>
              <a:rPr lang="zh-CN" altLang="zh-CN" sz="2000" dirty="0">
                <a:solidFill>
                  <a:prstClr val="black"/>
                </a:solidFill>
                <a:latin typeface="黑体" panose="02010609060101010101" pitchFamily="49" charset="-122"/>
                <a:ea typeface="黑体" panose="02010609060101010101" pitchFamily="49" charset="-122"/>
              </a:rPr>
              <a:t>中国一汽集团、清华大学、交通运输部公路所、大唐电信集团</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360</a:t>
            </a:r>
            <a:r>
              <a:rPr lang="zh-CN" altLang="zh-CN" sz="2000" dirty="0">
                <a:solidFill>
                  <a:prstClr val="black"/>
                </a:solidFill>
                <a:latin typeface="黑体" panose="02010609060101010101" pitchFamily="49" charset="-122"/>
                <a:ea typeface="黑体" panose="02010609060101010101" pitchFamily="49" charset="-122"/>
              </a:rPr>
              <a:t>公司等高校、研究所、整车厂、信息安全公司等</a:t>
            </a:r>
            <a:r>
              <a:rPr lang="en-US" altLang="zh-CN" sz="2000" dirty="0">
                <a:solidFill>
                  <a:srgbClr val="FF0000"/>
                </a:solidFill>
                <a:latin typeface="黑体" panose="02010609060101010101" pitchFamily="49" charset="-122"/>
                <a:ea typeface="黑体" panose="02010609060101010101" pitchFamily="49" charset="-122"/>
              </a:rPr>
              <a:t>60</a:t>
            </a:r>
            <a:r>
              <a:rPr lang="zh-CN" altLang="zh-CN" sz="2000" dirty="0">
                <a:solidFill>
                  <a:srgbClr val="FF0000"/>
                </a:solidFill>
                <a:latin typeface="黑体" panose="02010609060101010101" pitchFamily="49" charset="-122"/>
                <a:ea typeface="黑体" panose="02010609060101010101" pitchFamily="49" charset="-122"/>
              </a:rPr>
              <a:t>多家单位</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24" name="圆角矩形 23"/>
          <p:cNvSpPr/>
          <p:nvPr/>
        </p:nvSpPr>
        <p:spPr>
          <a:xfrm>
            <a:off x="3149600" y="4879830"/>
            <a:ext cx="3084252" cy="1476519"/>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algn="ctr" eaLnBrk="1" hangingPunct="1">
              <a:defRPr/>
            </a:pPr>
            <a:r>
              <a:rPr lang="zh-CN" altLang="en-US" sz="2400" b="1" dirty="0" smtClean="0">
                <a:solidFill>
                  <a:srgbClr val="FF0000"/>
                </a:solidFill>
                <a:latin typeface="黑体" pitchFamily="49" charset="-122"/>
                <a:ea typeface="黑体" pitchFamily="49" charset="-122"/>
                <a:sym typeface="黑体" pitchFamily="49" charset="-122"/>
              </a:rPr>
              <a:t>合作研究</a:t>
            </a:r>
            <a:r>
              <a:rPr lang="zh-CN" altLang="en-US" sz="2400" b="1" dirty="0" smtClean="0">
                <a:solidFill>
                  <a:srgbClr val="002060"/>
                </a:solidFill>
                <a:latin typeface="黑体" pitchFamily="49" charset="-122"/>
                <a:ea typeface="黑体" pitchFamily="49" charset="-122"/>
                <a:sym typeface="黑体" pitchFamily="49" charset="-122"/>
              </a:rPr>
              <a:t>：联合申请发</a:t>
            </a:r>
            <a:r>
              <a:rPr lang="en-US" altLang="zh-CN" sz="2400" b="1" dirty="0" smtClean="0">
                <a:solidFill>
                  <a:srgbClr val="002060"/>
                </a:solidFill>
                <a:latin typeface="黑体" pitchFamily="49" charset="-122"/>
                <a:ea typeface="黑体" pitchFamily="49" charset="-122"/>
                <a:sym typeface="黑体" pitchFamily="49" charset="-122"/>
              </a:rPr>
              <a:t>2</a:t>
            </a:r>
            <a:r>
              <a:rPr lang="zh-CN" altLang="en-US" sz="2400" b="1" dirty="0" smtClean="0">
                <a:solidFill>
                  <a:srgbClr val="002060"/>
                </a:solidFill>
                <a:latin typeface="黑体" pitchFamily="49" charset="-122"/>
                <a:ea typeface="黑体" pitchFamily="49" charset="-122"/>
                <a:sym typeface="黑体" pitchFamily="49" charset="-122"/>
              </a:rPr>
              <a:t>所国家工程中心：深度学习、工业大数据</a:t>
            </a:r>
            <a:endParaRPr lang="zh-CN" altLang="en-US" sz="2400" dirty="0">
              <a:solidFill>
                <a:srgbClr val="002060"/>
              </a:solidFill>
              <a:latin typeface="黑体" pitchFamily="49" charset="-122"/>
              <a:ea typeface="黑体" pitchFamily="49" charset="-122"/>
              <a:sym typeface="黑体" pitchFamily="49" charset="-122"/>
            </a:endParaRPr>
          </a:p>
        </p:txBody>
      </p:sp>
    </p:spTree>
    <p:extLst>
      <p:ext uri="{BB962C8B-B14F-4D97-AF65-F5344CB8AC3E}">
        <p14:creationId xmlns="" xmlns:p14="http://schemas.microsoft.com/office/powerpoint/2010/main" val="634563498"/>
      </p:ext>
    </p:extLst>
  </p:cSld>
  <p:clrMapOvr>
    <a:masterClrMapping/>
  </p:clrMapOvr>
  <mc:AlternateContent xmlns:mc="http://schemas.openxmlformats.org/markup-compatibility/2006">
    <mc:Choice xmlns="" xmlns:p14="http://schemas.microsoft.com/office/powerpoint/2010/main" Requires="p14">
      <p:transition spd="slow" p14:dur="2000" advTm="131"/>
    </mc:Choice>
    <mc:Fallback>
      <p:transition spd="slow" advTm="131"/>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22846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科学问题和原创突破</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4</a:t>
            </a:fld>
            <a:endParaRPr lang="en-US" altLang="zh-CN"/>
          </a:p>
        </p:txBody>
      </p:sp>
      <p:sp>
        <p:nvSpPr>
          <p:cNvPr id="4" name="TextBox 3"/>
          <p:cNvSpPr txBox="1">
            <a:spLocks noChangeArrowheads="1"/>
          </p:cNvSpPr>
          <p:nvPr/>
        </p:nvSpPr>
        <p:spPr bwMode="auto">
          <a:xfrm>
            <a:off x="354014" y="836613"/>
            <a:ext cx="8394450" cy="461665"/>
          </a:xfrm>
          <a:prstGeom prst="rect">
            <a:avLst/>
          </a:prstGeom>
          <a:no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indent="-342900">
              <a:buBlip>
                <a:blip r:embed="rId2"/>
              </a:buBlip>
              <a:defRPr/>
            </a:pPr>
            <a:r>
              <a:rPr lang="zh-CN" altLang="en-US" sz="2400" b="1" dirty="0" smtClean="0">
                <a:solidFill>
                  <a:schemeClr val="tx1"/>
                </a:solidFill>
                <a:latin typeface="黑体" pitchFamily="49" charset="-122"/>
                <a:ea typeface="黑体" pitchFamily="49" charset="-122"/>
                <a:cs typeface="+mn-cs"/>
              </a:rPr>
              <a:t>面临严峻挑战，也蕴含重大的原创性突破机遇！</a:t>
            </a:r>
            <a:endParaRPr lang="zh-CN" altLang="en-US" sz="2400" b="1" dirty="0">
              <a:solidFill>
                <a:schemeClr val="tx1"/>
              </a:solidFill>
              <a:latin typeface="黑体" pitchFamily="49" charset="-122"/>
              <a:ea typeface="黑体" pitchFamily="49" charset="-122"/>
              <a:cs typeface="+mn-cs"/>
            </a:endParaRPr>
          </a:p>
        </p:txBody>
      </p:sp>
      <p:sp>
        <p:nvSpPr>
          <p:cNvPr id="5" name="矩形 4"/>
          <p:cNvSpPr/>
          <p:nvPr/>
        </p:nvSpPr>
        <p:spPr bwMode="auto">
          <a:xfrm>
            <a:off x="354014" y="134251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大数据计算的</a:t>
            </a:r>
            <a:endParaRPr lang="en-US" altLang="zh-CN" sz="2200" dirty="0" smtClean="0">
              <a:ln>
                <a:solidFill>
                  <a:schemeClr val="bg1"/>
                </a:solidFill>
              </a:ln>
              <a:solidFill>
                <a:schemeClr val="bg1"/>
              </a:solidFill>
              <a:latin typeface="+mn-ea"/>
            </a:endParaRPr>
          </a:p>
          <a:p>
            <a:pPr algn="ctr"/>
            <a:r>
              <a:rPr lang="zh-CN" altLang="en-US" sz="2200" dirty="0" smtClean="0">
                <a:ln>
                  <a:solidFill>
                    <a:schemeClr val="bg1"/>
                  </a:solidFill>
                </a:ln>
                <a:solidFill>
                  <a:schemeClr val="bg1"/>
                </a:solidFill>
                <a:latin typeface="+mn-ea"/>
              </a:rPr>
              <a:t>有效性瓶颈</a:t>
            </a:r>
          </a:p>
        </p:txBody>
      </p:sp>
      <p:sp>
        <p:nvSpPr>
          <p:cNvPr id="6" name="矩形 5"/>
          <p:cNvSpPr/>
          <p:nvPr/>
        </p:nvSpPr>
        <p:spPr bwMode="auto">
          <a:xfrm>
            <a:off x="3486362" y="134251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计算为中心的体系结构瓶颈</a:t>
            </a:r>
          </a:p>
        </p:txBody>
      </p:sp>
      <p:sp>
        <p:nvSpPr>
          <p:cNvPr id="7" name="矩形 6"/>
          <p:cNvSpPr/>
          <p:nvPr/>
        </p:nvSpPr>
        <p:spPr bwMode="auto">
          <a:xfrm>
            <a:off x="6546702" y="134251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学习效率与</a:t>
            </a:r>
            <a:r>
              <a:rPr lang="en-US" altLang="zh-CN" sz="2200" dirty="0" smtClean="0">
                <a:ln>
                  <a:solidFill>
                    <a:schemeClr val="bg1"/>
                  </a:solidFill>
                </a:ln>
                <a:solidFill>
                  <a:schemeClr val="bg1"/>
                </a:solidFill>
                <a:latin typeface="+mn-ea"/>
              </a:rPr>
              <a:t/>
            </a:r>
            <a:br>
              <a:rPr lang="en-US" altLang="zh-CN" sz="2200" dirty="0" smtClean="0">
                <a:ln>
                  <a:solidFill>
                    <a:schemeClr val="bg1"/>
                  </a:solidFill>
                </a:ln>
                <a:solidFill>
                  <a:schemeClr val="bg1"/>
                </a:solidFill>
                <a:latin typeface="+mn-ea"/>
              </a:rPr>
            </a:br>
            <a:r>
              <a:rPr lang="zh-CN" altLang="en-US" sz="2200" dirty="0" smtClean="0">
                <a:ln>
                  <a:solidFill>
                    <a:schemeClr val="bg1"/>
                  </a:solidFill>
                </a:ln>
                <a:solidFill>
                  <a:schemeClr val="bg1"/>
                </a:solidFill>
                <a:latin typeface="+mn-ea"/>
              </a:rPr>
              <a:t>灵活性瓶颈</a:t>
            </a:r>
          </a:p>
        </p:txBody>
      </p:sp>
      <p:pic>
        <p:nvPicPr>
          <p:cNvPr id="8" name="Picture 8"/>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3347864" y="4407495"/>
            <a:ext cx="2539380" cy="10358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矩形 8"/>
          <p:cNvSpPr/>
          <p:nvPr/>
        </p:nvSpPr>
        <p:spPr>
          <a:xfrm>
            <a:off x="3275856" y="5415607"/>
            <a:ext cx="2880320"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以计算为中心的“冯诺依曼结构”</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访</a:t>
            </a:r>
            <a:r>
              <a:rPr lang="zh-CN" altLang="en-US" sz="1200" dirty="0" smtClean="0">
                <a:latin typeface="微软雅黑" panose="020B0503020204020204" pitchFamily="34" charset="-122"/>
                <a:ea typeface="微软雅黑" panose="020B0503020204020204" pitchFamily="34" charset="-122"/>
              </a:rPr>
              <a:t>存通道成为瓶颈，产生</a:t>
            </a:r>
            <a:r>
              <a:rPr lang="zh-CN" altLang="en-US" sz="1200" b="1" dirty="0" smtClean="0">
                <a:latin typeface="微软雅黑" panose="020B0503020204020204" pitchFamily="34" charset="-122"/>
                <a:ea typeface="微软雅黑" panose="020B0503020204020204" pitchFamily="34" charset="-122"/>
              </a:rPr>
              <a:t>内存墙</a:t>
            </a:r>
            <a:endParaRPr lang="zh-CN" altLang="en-US" sz="1200" b="1" dirty="0">
              <a:latin typeface="微软雅黑" panose="020B0503020204020204" pitchFamily="34" charset="-122"/>
              <a:ea typeface="微软雅黑" panose="020B0503020204020204" pitchFamily="34" charset="-122"/>
            </a:endParaRPr>
          </a:p>
        </p:txBody>
      </p:sp>
      <p:pic>
        <p:nvPicPr>
          <p:cNvPr id="10" name="Picture 5"/>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3467336" y="2283743"/>
            <a:ext cx="2256792" cy="15217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矩形 10"/>
          <p:cNvSpPr/>
          <p:nvPr/>
        </p:nvSpPr>
        <p:spPr>
          <a:xfrm>
            <a:off x="2987824" y="3790782"/>
            <a:ext cx="3024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摩尔定律</a:t>
            </a:r>
            <a:r>
              <a:rPr lang="en-US" altLang="zh-CN" sz="1200" b="1" dirty="0" smtClean="0">
                <a:latin typeface="微软雅黑" panose="020B0503020204020204" pitchFamily="34" charset="-122"/>
                <a:ea typeface="微软雅黑" panose="020B0503020204020204" pitchFamily="34" charset="-122"/>
              </a:rPr>
              <a:t>2020</a:t>
            </a:r>
            <a:r>
              <a:rPr lang="zh-CN" altLang="en-US" sz="1200" b="1" dirty="0" smtClean="0">
                <a:latin typeface="微软雅黑" panose="020B0503020204020204" pitchFamily="34" charset="-122"/>
                <a:ea typeface="微软雅黑" panose="020B0503020204020204" pitchFamily="34" charset="-122"/>
              </a:rPr>
              <a:t>年前后失效</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芯片集成度已经逼近人脑，功耗问题突出</a:t>
            </a:r>
            <a:endParaRPr lang="zh-CN" altLang="en-US" sz="1200" dirty="0">
              <a:latin typeface="微软雅黑" panose="020B0503020204020204" pitchFamily="34" charset="-122"/>
              <a:ea typeface="微软雅黑" panose="020B0503020204020204" pitchFamily="34" charset="-122"/>
            </a:endParaRPr>
          </a:p>
        </p:txBody>
      </p:sp>
      <p:sp>
        <p:nvSpPr>
          <p:cNvPr id="13" name="矩形 12"/>
          <p:cNvSpPr/>
          <p:nvPr/>
        </p:nvSpPr>
        <p:spPr>
          <a:xfrm>
            <a:off x="3296940" y="5943379"/>
            <a:ext cx="2880320" cy="923330"/>
          </a:xfrm>
          <a:prstGeom prst="rect">
            <a:avLst/>
          </a:prstGeom>
          <a:solidFill>
            <a:schemeClr val="accent6">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迫切需要适应“人脑”集成度的</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solidFill>
                  <a:srgbClr val="FF0000"/>
                </a:solidFill>
                <a:latin typeface="黑体" panose="02010609060101010101" pitchFamily="49" charset="-122"/>
                <a:ea typeface="黑体" panose="02010609060101010101" pitchFamily="49" charset="-122"/>
              </a:rPr>
              <a:t>新型计算和存储技术</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69720" y="5949280"/>
            <a:ext cx="2594768" cy="923330"/>
          </a:xfrm>
          <a:prstGeom prst="rect">
            <a:avLst/>
          </a:prstGeom>
          <a:solidFill>
            <a:schemeClr val="accent6">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迫切需要类人脑、支持</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迭代式交互计算的</a:t>
            </a:r>
            <a:r>
              <a:rPr lang="zh-CN" altLang="en-US" b="1" dirty="0" smtClean="0">
                <a:solidFill>
                  <a:srgbClr val="FF0000"/>
                </a:solidFill>
                <a:latin typeface="黑体" panose="02010609060101010101" pitchFamily="49" charset="-122"/>
                <a:ea typeface="黑体" panose="02010609060101010101" pitchFamily="49" charset="-122"/>
              </a:rPr>
              <a:t>新型智能方法</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35496" y="5949280"/>
            <a:ext cx="3024336" cy="923330"/>
          </a:xfrm>
          <a:prstGeom prst="rect">
            <a:avLst/>
          </a:prstGeom>
          <a:solidFill>
            <a:schemeClr val="accent3">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迫切需要结合大数据的计算特征，</a:t>
            </a:r>
            <a:r>
              <a:rPr lang="zh-CN" altLang="en-US" b="1" dirty="0" smtClean="0">
                <a:solidFill>
                  <a:srgbClr val="FF0000"/>
                </a:solidFill>
                <a:latin typeface="黑体" panose="02010609060101010101" pitchFamily="49" charset="-122"/>
                <a:ea typeface="黑体" panose="02010609060101010101" pitchFamily="49" charset="-122"/>
              </a:rPr>
              <a:t>定性、定量分析相结合的计算方法</a:t>
            </a:r>
            <a:endParaRPr lang="zh-CN" altLang="en-US" b="1" dirty="0">
              <a:solidFill>
                <a:srgbClr val="FF0000"/>
              </a:solidFill>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194916" y="2223995"/>
            <a:ext cx="2432868" cy="15104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7" name="矩形 16"/>
          <p:cNvSpPr/>
          <p:nvPr/>
        </p:nvSpPr>
        <p:spPr>
          <a:xfrm>
            <a:off x="35496" y="3718774"/>
            <a:ext cx="3024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大数据计算的近似、增量、归纳特征</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为从计算理论、算法上带来机会</a:t>
            </a:r>
            <a:endParaRPr lang="zh-CN" altLang="en-US" sz="1200"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194916" y="4149108"/>
            <a:ext cx="1444662" cy="127978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7">
            <a:extLst>
              <a:ext uri="{28A0092B-C50C-407E-A947-70E740481C1C}">
                <a14:useLocalDpi xmlns="" xmlns:a14="http://schemas.microsoft.com/office/drawing/2010/main"/>
              </a:ext>
            </a:extLst>
          </a:blip>
          <a:srcRect/>
          <a:stretch>
            <a:fillRect/>
          </a:stretch>
        </p:blipFill>
        <p:spPr bwMode="auto">
          <a:xfrm>
            <a:off x="1502123" y="4250705"/>
            <a:ext cx="1143000" cy="11649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0" name="矩形 19"/>
          <p:cNvSpPr/>
          <p:nvPr/>
        </p:nvSpPr>
        <p:spPr>
          <a:xfrm>
            <a:off x="-108520" y="5445224"/>
            <a:ext cx="3467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通过定量分析，从关联关系认识因果关系</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认识数据现象的内在规律，进而实现预测和控制</a:t>
            </a:r>
            <a:endParaRPr lang="zh-CN" altLang="en-US" sz="1200" dirty="0">
              <a:latin typeface="微软雅黑" panose="020B0503020204020204" pitchFamily="34" charset="-122"/>
              <a:ea typeface="微软雅黑" panose="020B0503020204020204" pitchFamily="34" charset="-122"/>
            </a:endParaRPr>
          </a:p>
        </p:txBody>
      </p:sp>
      <p:pic>
        <p:nvPicPr>
          <p:cNvPr id="2054" name="Picture 6"/>
          <p:cNvPicPr>
            <a:picLocks noChangeAspect="1" noChangeArrowheads="1"/>
          </p:cNvPicPr>
          <p:nvPr/>
        </p:nvPicPr>
        <p:blipFill>
          <a:blip r:embed="rId8" cstate="email">
            <a:extLst>
              <a:ext uri="{28A0092B-C50C-407E-A947-70E740481C1C}">
                <a14:useLocalDpi xmlns="" xmlns:a14="http://schemas.microsoft.com/office/drawing/2010/main"/>
              </a:ext>
            </a:extLst>
          </a:blip>
          <a:srcRect/>
          <a:stretch>
            <a:fillRect/>
          </a:stretch>
        </p:blipFill>
        <p:spPr bwMode="auto">
          <a:xfrm>
            <a:off x="6444208" y="2283743"/>
            <a:ext cx="2376264" cy="14534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3" name="矩形 22"/>
          <p:cNvSpPr/>
          <p:nvPr/>
        </p:nvSpPr>
        <p:spPr>
          <a:xfrm>
            <a:off x="6119664" y="3717032"/>
            <a:ext cx="3024336" cy="646331"/>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大规模深度学习</a:t>
            </a:r>
            <a:r>
              <a:rPr lang="zh-CN" altLang="en-US" sz="1200" dirty="0" smtClean="0">
                <a:latin typeface="微软雅黑" panose="020B0503020204020204" pitchFamily="34" charset="-122"/>
                <a:ea typeface="微软雅黑" panose="020B0503020204020204" pitchFamily="34" charset="-122"/>
              </a:rPr>
              <a:t>在功能上模拟神经元，在语义理解等领域效果显著，但计算量大，学习效率低</a:t>
            </a:r>
            <a:endParaRPr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6156176" y="5517232"/>
            <a:ext cx="3024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基于语义的知识组织与推理有初步应用</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但对类比、联想等基本能力仍缺乏支撑</a:t>
            </a:r>
            <a:endParaRPr lang="zh-CN" altLang="en-US" sz="1200" dirty="0">
              <a:latin typeface="微软雅黑" panose="020B0503020204020204" pitchFamily="34" charset="-122"/>
              <a:ea typeface="微软雅黑" panose="020B0503020204020204" pitchFamily="34" charset="-122"/>
            </a:endParaRPr>
          </a:p>
        </p:txBody>
      </p:sp>
      <p:pic>
        <p:nvPicPr>
          <p:cNvPr id="2055" name="Picture 7"/>
          <p:cNvPicPr>
            <a:picLocks noChangeAspect="1" noChangeArrowheads="1"/>
          </p:cNvPicPr>
          <p:nvPr/>
        </p:nvPicPr>
        <p:blipFill>
          <a:blip r:embed="rId9">
            <a:extLst>
              <a:ext uri="{28A0092B-C50C-407E-A947-70E740481C1C}">
                <a14:useLocalDpi xmlns="" xmlns:a14="http://schemas.microsoft.com/office/drawing/2010/main"/>
              </a:ext>
            </a:extLst>
          </a:blip>
          <a:srcRect/>
          <a:stretch>
            <a:fillRect/>
          </a:stretch>
        </p:blipFill>
        <p:spPr bwMode="auto">
          <a:xfrm>
            <a:off x="6369720" y="4293096"/>
            <a:ext cx="2524224" cy="124953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303066423"/>
      </p:ext>
    </p:extLst>
  </p:cSld>
  <p:clrMapOvr>
    <a:masterClrMapping/>
  </p:clrMapOvr>
  <mc:AlternateContent xmlns:mc="http://schemas.openxmlformats.org/markup-compatibility/2006">
    <mc:Choice xmlns="" xmlns:p14="http://schemas.microsoft.com/office/powerpoint/2010/main" Requires="p14">
      <p:transition spd="slow" p14:dur="2000" advTm="22145"/>
    </mc:Choice>
    <mc:Fallback>
      <p:transition spd="slow" advTm="2214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bwMode="auto">
          <a:xfrm>
            <a:off x="0" y="5995988"/>
            <a:ext cx="9144000" cy="862012"/>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3" name="标题 2"/>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趋势：融合两条途径，构建“脑机”</a:t>
            </a:r>
          </a:p>
        </p:txBody>
      </p:sp>
      <p:sp>
        <p:nvSpPr>
          <p:cNvPr id="11268" name="灯片编号占位符 2"/>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8833781B-30FF-4DFB-9855-9254FF65A1DA}" type="slidenum">
              <a:rPr lang="en-US" altLang="zh-CN">
                <a:solidFill>
                  <a:srgbClr val="FFFFFF"/>
                </a:solidFill>
              </a:rPr>
              <a:pPr eaLnBrk="1" hangingPunct="1">
                <a:buFont typeface="Arial" panose="020B0604020202020204" pitchFamily="34" charset="0"/>
                <a:buNone/>
              </a:pPr>
              <a:t>5</a:t>
            </a:fld>
            <a:endParaRPr lang="en-US" altLang="zh-CN">
              <a:solidFill>
                <a:srgbClr val="FFFFFF"/>
              </a:solidFill>
            </a:endParaRPr>
          </a:p>
        </p:txBody>
      </p:sp>
      <p:sp>
        <p:nvSpPr>
          <p:cNvPr id="72" name="AutoShape 30"/>
          <p:cNvSpPr>
            <a:spLocks noChangeArrowheads="1"/>
          </p:cNvSpPr>
          <p:nvPr/>
        </p:nvSpPr>
        <p:spPr bwMode="auto">
          <a:xfrm>
            <a:off x="6359525" y="1023938"/>
            <a:ext cx="1452563" cy="1252537"/>
          </a:xfrm>
          <a:prstGeom prst="flowChartAlternateProcess">
            <a:avLst/>
          </a:prstGeom>
          <a:solidFill>
            <a:schemeClr val="accent1">
              <a:lumMod val="60000"/>
              <a:lumOff val="40000"/>
            </a:schemeClr>
          </a:solidFill>
          <a:ln w="9525">
            <a:solidFill>
              <a:schemeClr val="tx1"/>
            </a:solidFill>
            <a:miter lim="800000"/>
            <a:headEnd/>
            <a:tailEnd/>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fontAlgn="auto" hangingPunct="1">
              <a:spcBef>
                <a:spcPts val="0"/>
              </a:spcBef>
              <a:spcAft>
                <a:spcPts val="0"/>
              </a:spcAft>
              <a:buFont typeface="Arial" charset="0"/>
              <a:buNone/>
              <a:defRPr/>
            </a:pPr>
            <a:r>
              <a:rPr lang="zh-CN" altLang="en-US" sz="3200" b="1" dirty="0" smtClean="0">
                <a:latin typeface="黑体" pitchFamily="49" charset="-122"/>
                <a:ea typeface="黑体" pitchFamily="49" charset="-122"/>
              </a:rPr>
              <a:t>认知脑</a:t>
            </a:r>
            <a:endParaRPr lang="en-US" altLang="zh-CN" sz="3200" b="1" dirty="0" smtClean="0">
              <a:latin typeface="黑体" pitchFamily="49" charset="-122"/>
              <a:ea typeface="黑体" pitchFamily="49" charset="-122"/>
            </a:endParaRPr>
          </a:p>
          <a:p>
            <a:pPr algn="ctr" eaLnBrk="1" fontAlgn="auto" hangingPunct="1">
              <a:spcBef>
                <a:spcPts val="0"/>
              </a:spcBef>
              <a:spcAft>
                <a:spcPts val="0"/>
              </a:spcAft>
              <a:buFont typeface="Arial" charset="0"/>
              <a:buNone/>
              <a:defRPr/>
            </a:pPr>
            <a:r>
              <a:rPr lang="zh-CN" altLang="en-US" sz="3200" b="1" dirty="0" smtClean="0">
                <a:latin typeface="黑体" pitchFamily="49" charset="-122"/>
                <a:ea typeface="黑体" pitchFamily="49" charset="-122"/>
              </a:rPr>
              <a:t>模拟脑</a:t>
            </a:r>
          </a:p>
        </p:txBody>
      </p:sp>
      <p:sp>
        <p:nvSpPr>
          <p:cNvPr id="48" name="梯形 3"/>
          <p:cNvSpPr/>
          <p:nvPr/>
        </p:nvSpPr>
        <p:spPr bwMode="auto">
          <a:xfrm>
            <a:off x="3865563" y="2216150"/>
            <a:ext cx="1414462" cy="3713180"/>
          </a:xfrm>
          <a:prstGeom prst="upArrow">
            <a:avLst/>
          </a:prstGeom>
          <a:gradFill flip="none" rotWithShape="1">
            <a:gsLst>
              <a:gs pos="0">
                <a:schemeClr val="accent5">
                  <a:lumMod val="40000"/>
                  <a:lumOff val="60000"/>
                </a:schemeClr>
              </a:gs>
              <a:gs pos="45000">
                <a:schemeClr val="accent5">
                  <a:lumMod val="40000"/>
                  <a:lumOff val="60000"/>
                </a:schemeClr>
              </a:gs>
              <a:gs pos="100000">
                <a:srgbClr val="FFFF00"/>
              </a:gs>
            </a:gsLst>
            <a:lin ang="16200000" scaled="1"/>
            <a:tileRect/>
          </a:gradFill>
          <a:ln>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6162" name="Text Box 42"/>
          <p:cNvSpPr txBox="1">
            <a:spLocks noChangeArrowheads="1"/>
          </p:cNvSpPr>
          <p:nvPr/>
        </p:nvSpPr>
        <p:spPr bwMode="auto">
          <a:xfrm>
            <a:off x="5424511" y="6407150"/>
            <a:ext cx="1195388" cy="382588"/>
          </a:xfrm>
          <a:prstGeom prst="roundRect">
            <a:avLst/>
          </a:prstGeom>
          <a:noFill/>
          <a:ln w="9525">
            <a:solidFill>
              <a:srgbClr val="000000"/>
            </a:solidFill>
            <a:miter lim="800000"/>
            <a:headEnd/>
            <a:tailEnd/>
          </a:ln>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lang="zh-CN" altLang="en-US" sz="2400" b="1" dirty="0">
                <a:solidFill>
                  <a:srgbClr val="FF0000"/>
                </a:solidFill>
                <a:latin typeface="+mj-lt"/>
                <a:ea typeface="黑体" pitchFamily="49" charset="-122"/>
              </a:rPr>
              <a:t>Nature</a:t>
            </a:r>
          </a:p>
        </p:txBody>
      </p:sp>
      <p:sp>
        <p:nvSpPr>
          <p:cNvPr id="6163" name="Text Box 41"/>
          <p:cNvSpPr txBox="1">
            <a:spLocks noChangeArrowheads="1"/>
          </p:cNvSpPr>
          <p:nvPr/>
        </p:nvSpPr>
        <p:spPr bwMode="auto">
          <a:xfrm>
            <a:off x="2468538" y="6146800"/>
            <a:ext cx="1376362" cy="652463"/>
          </a:xfrm>
          <a:prstGeom prst="roundRect">
            <a:avLst/>
          </a:prstGeom>
          <a:noFill/>
          <a:ln w="9525">
            <a:solidFill>
              <a:srgbClr val="000000"/>
            </a:solid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zh-CN" altLang="en-US" sz="2400" b="1" dirty="0">
                <a:solidFill>
                  <a:srgbClr val="FF0000"/>
                </a:solidFill>
                <a:latin typeface="+mj-lt"/>
                <a:ea typeface="黑体" pitchFamily="49" charset="-122"/>
              </a:rPr>
              <a:t>Artificial</a:t>
            </a:r>
          </a:p>
          <a:p>
            <a:pPr algn="ctr" eaLnBrk="1" fontAlgn="auto" hangingPunct="1">
              <a:lnSpc>
                <a:spcPct val="85000"/>
              </a:lnSpc>
              <a:spcBef>
                <a:spcPts val="0"/>
              </a:spcBef>
              <a:spcAft>
                <a:spcPts val="0"/>
              </a:spcAft>
              <a:defRPr/>
            </a:pPr>
            <a:r>
              <a:rPr lang="zh-CN" altLang="en-US" sz="2400" b="1" dirty="0">
                <a:solidFill>
                  <a:srgbClr val="FF0000"/>
                </a:solidFill>
                <a:latin typeface="+mj-lt"/>
                <a:ea typeface="黑体" pitchFamily="49" charset="-122"/>
              </a:rPr>
              <a:t>Science</a:t>
            </a:r>
          </a:p>
        </p:txBody>
      </p:sp>
      <p:sp>
        <p:nvSpPr>
          <p:cNvPr id="50" name="右弧形箭头 49"/>
          <p:cNvSpPr/>
          <p:nvPr/>
        </p:nvSpPr>
        <p:spPr bwMode="auto">
          <a:xfrm rot="19914729" flipV="1">
            <a:off x="6723647" y="1506538"/>
            <a:ext cx="2044700" cy="5141912"/>
          </a:xfrm>
          <a:prstGeom prst="curvedLeftArrow">
            <a:avLst>
              <a:gd name="adj1" fmla="val 20751"/>
              <a:gd name="adj2" fmla="val 50000"/>
              <a:gd name="adj3" fmla="val 32294"/>
            </a:avLst>
          </a:prstGeom>
          <a:solidFill>
            <a:schemeClr val="accent1">
              <a:lumMod val="60000"/>
              <a:lumOff val="4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51" name="矩形 50"/>
          <p:cNvSpPr/>
          <p:nvPr/>
        </p:nvSpPr>
        <p:spPr bwMode="auto">
          <a:xfrm>
            <a:off x="6673874" y="6392863"/>
            <a:ext cx="1327150" cy="419100"/>
          </a:xfrm>
          <a:prstGeom prst="rect">
            <a:avLst/>
          </a:prstGeom>
          <a:solidFill>
            <a:srgbClr val="63D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800" b="1" dirty="0">
                <a:solidFill>
                  <a:schemeClr val="bg1"/>
                </a:solidFill>
                <a:latin typeface="黑体"/>
              </a:rPr>
              <a:t>人脑</a:t>
            </a:r>
          </a:p>
        </p:txBody>
      </p:sp>
      <p:sp>
        <p:nvSpPr>
          <p:cNvPr id="53" name="右弧形箭头 52"/>
          <p:cNvSpPr/>
          <p:nvPr/>
        </p:nvSpPr>
        <p:spPr bwMode="auto">
          <a:xfrm rot="1685271" flipH="1" flipV="1">
            <a:off x="474287" y="1522413"/>
            <a:ext cx="1798637" cy="5195887"/>
          </a:xfrm>
          <a:prstGeom prst="curvedLeftArrow">
            <a:avLst>
              <a:gd name="adj1" fmla="val 20751"/>
              <a:gd name="adj2" fmla="val 50000"/>
              <a:gd name="adj3" fmla="val 32294"/>
            </a:avLst>
          </a:prstGeom>
          <a:solidFill>
            <a:schemeClr val="accent2">
              <a:lumMod val="60000"/>
              <a:lumOff val="4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52" name="矩形 51"/>
          <p:cNvSpPr/>
          <p:nvPr/>
        </p:nvSpPr>
        <p:spPr bwMode="auto">
          <a:xfrm flipH="1">
            <a:off x="1071538" y="6392863"/>
            <a:ext cx="1363662" cy="419100"/>
          </a:xfrm>
          <a:prstGeom prst="rect">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800" b="1" dirty="0">
                <a:solidFill>
                  <a:schemeClr val="bg1"/>
                </a:solidFill>
                <a:latin typeface="黑体"/>
              </a:rPr>
              <a:t>电脑</a:t>
            </a:r>
          </a:p>
        </p:txBody>
      </p:sp>
      <p:sp>
        <p:nvSpPr>
          <p:cNvPr id="54" name="圆角矩形 53"/>
          <p:cNvSpPr/>
          <p:nvPr/>
        </p:nvSpPr>
        <p:spPr bwMode="auto">
          <a:xfrm>
            <a:off x="1825625" y="5324475"/>
            <a:ext cx="1954213" cy="550863"/>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计算系统</a:t>
            </a:r>
            <a:endParaRPr lang="zh-CN" altLang="en-US" sz="2400" dirty="0">
              <a:solidFill>
                <a:schemeClr val="tx1"/>
              </a:solidFill>
              <a:latin typeface="+mn-ea"/>
            </a:endParaRPr>
          </a:p>
        </p:txBody>
      </p:sp>
      <p:cxnSp>
        <p:nvCxnSpPr>
          <p:cNvPr id="55" name="直接连接符 54"/>
          <p:cNvCxnSpPr/>
          <p:nvPr/>
        </p:nvCxnSpPr>
        <p:spPr bwMode="auto">
          <a:xfrm>
            <a:off x="3789363" y="3243263"/>
            <a:ext cx="431800"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sp>
        <p:nvSpPr>
          <p:cNvPr id="56" name="圆角矩形 55"/>
          <p:cNvSpPr/>
          <p:nvPr/>
        </p:nvSpPr>
        <p:spPr bwMode="auto">
          <a:xfrm>
            <a:off x="1825625" y="4535488"/>
            <a:ext cx="1954213" cy="550862"/>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数据科学</a:t>
            </a:r>
            <a:endParaRPr lang="zh-CN" altLang="en-US" sz="2400" dirty="0">
              <a:solidFill>
                <a:schemeClr val="tx1"/>
              </a:solidFill>
              <a:latin typeface="+mn-ea"/>
            </a:endParaRPr>
          </a:p>
        </p:txBody>
      </p:sp>
      <p:sp>
        <p:nvSpPr>
          <p:cNvPr id="57" name="圆角矩形 56"/>
          <p:cNvSpPr/>
          <p:nvPr/>
        </p:nvSpPr>
        <p:spPr bwMode="auto">
          <a:xfrm>
            <a:off x="1825625" y="3746500"/>
            <a:ext cx="1954213" cy="549275"/>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知识工程</a:t>
            </a:r>
            <a:endParaRPr lang="zh-CN" altLang="en-US" sz="2400" dirty="0">
              <a:solidFill>
                <a:schemeClr val="tx1"/>
              </a:solidFill>
              <a:latin typeface="+mn-ea"/>
            </a:endParaRPr>
          </a:p>
        </p:txBody>
      </p:sp>
      <p:sp>
        <p:nvSpPr>
          <p:cNvPr id="59" name="圆角矩形 58"/>
          <p:cNvSpPr/>
          <p:nvPr/>
        </p:nvSpPr>
        <p:spPr bwMode="auto">
          <a:xfrm>
            <a:off x="1825625" y="2957513"/>
            <a:ext cx="1954213" cy="549275"/>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智能算法</a:t>
            </a:r>
            <a:endParaRPr lang="zh-CN" altLang="en-US" sz="2400" dirty="0">
              <a:solidFill>
                <a:schemeClr val="tx1"/>
              </a:solidFill>
              <a:latin typeface="+mn-ea"/>
            </a:endParaRPr>
          </a:p>
        </p:txBody>
      </p:sp>
      <p:cxnSp>
        <p:nvCxnSpPr>
          <p:cNvPr id="60" name="直接连接符 59"/>
          <p:cNvCxnSpPr/>
          <p:nvPr/>
        </p:nvCxnSpPr>
        <p:spPr bwMode="auto">
          <a:xfrm>
            <a:off x="3779838" y="4027488"/>
            <a:ext cx="433387"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cxnSp>
        <p:nvCxnSpPr>
          <p:cNvPr id="61" name="直接连接符 60"/>
          <p:cNvCxnSpPr/>
          <p:nvPr/>
        </p:nvCxnSpPr>
        <p:spPr bwMode="auto">
          <a:xfrm>
            <a:off x="3787775" y="4811713"/>
            <a:ext cx="431800"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cxnSp>
        <p:nvCxnSpPr>
          <p:cNvPr id="62" name="直接连接符 61"/>
          <p:cNvCxnSpPr/>
          <p:nvPr/>
        </p:nvCxnSpPr>
        <p:spPr bwMode="auto">
          <a:xfrm>
            <a:off x="3798888" y="5595938"/>
            <a:ext cx="431800" cy="4762"/>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sp>
        <p:nvSpPr>
          <p:cNvPr id="43" name="圆角矩形 42"/>
          <p:cNvSpPr/>
          <p:nvPr/>
        </p:nvSpPr>
        <p:spPr bwMode="auto">
          <a:xfrm flipH="1">
            <a:off x="5340370" y="3716330"/>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latin typeface="+mn-ea"/>
              </a:rPr>
              <a:t>思维机理</a:t>
            </a:r>
            <a:endParaRPr lang="zh-CN" altLang="en-US" sz="2400" dirty="0">
              <a:solidFill>
                <a:schemeClr val="tx1"/>
              </a:solidFill>
              <a:latin typeface="+mn-ea"/>
            </a:endParaRPr>
          </a:p>
        </p:txBody>
      </p:sp>
      <p:sp>
        <p:nvSpPr>
          <p:cNvPr id="45" name="圆角矩形 44"/>
          <p:cNvSpPr/>
          <p:nvPr/>
        </p:nvSpPr>
        <p:spPr bwMode="auto">
          <a:xfrm>
            <a:off x="5340370" y="3000372"/>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rPr>
              <a:t>学习模型</a:t>
            </a:r>
            <a:endParaRPr lang="zh-CN" altLang="en-US" sz="2400" dirty="0">
              <a:solidFill>
                <a:schemeClr val="tx1"/>
              </a:solidFill>
            </a:endParaRPr>
          </a:p>
        </p:txBody>
      </p:sp>
      <p:sp>
        <p:nvSpPr>
          <p:cNvPr id="46" name="圆角矩形 45"/>
          <p:cNvSpPr/>
          <p:nvPr/>
        </p:nvSpPr>
        <p:spPr bwMode="auto">
          <a:xfrm>
            <a:off x="5340370" y="5382993"/>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rPr>
              <a:t>运算机制</a:t>
            </a:r>
            <a:endParaRPr lang="zh-CN" altLang="en-US" sz="2400" dirty="0">
              <a:solidFill>
                <a:schemeClr val="tx1"/>
              </a:solidFill>
            </a:endParaRPr>
          </a:p>
        </p:txBody>
      </p:sp>
      <p:pic>
        <p:nvPicPr>
          <p:cNvPr id="11271" name="Picture 2" descr="G:\图片2.png"/>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5160963" y="960438"/>
            <a:ext cx="1123950" cy="14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1359374" y="873378"/>
            <a:ext cx="2663825" cy="1520825"/>
            <a:chOff x="2439349" y="820994"/>
            <a:chExt cx="2021352" cy="1153630"/>
          </a:xfrm>
        </p:grpSpPr>
        <p:pic>
          <p:nvPicPr>
            <p:cNvPr id="11279" name="Picture 2" descr="http://ts1.mm.bing.net/th?&amp;id=HN.608041891976318493&amp;w=300&amp;h=300&amp;c=0&amp;pid=1.9&amp;rs=0&amp;p=0"/>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3347864" y="820994"/>
              <a:ext cx="1112837" cy="11536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AutoShape 29"/>
            <p:cNvSpPr>
              <a:spLocks noChangeArrowheads="1"/>
            </p:cNvSpPr>
            <p:nvPr/>
          </p:nvSpPr>
          <p:spPr bwMode="auto">
            <a:xfrm>
              <a:off x="2439349" y="907697"/>
              <a:ext cx="1022723" cy="950119"/>
            </a:xfrm>
            <a:prstGeom prst="flowChartAlternateProcess">
              <a:avLst/>
            </a:prstGeom>
            <a:solidFill>
              <a:srgbClr val="FF0000"/>
            </a:solidFill>
            <a:ln w="38100">
              <a:solidFill>
                <a:schemeClr val="accent2">
                  <a:lumMod val="60000"/>
                  <a:lumOff val="40000"/>
                </a:schemeClr>
              </a:solidFill>
              <a:miter lim="800000"/>
              <a:headEnd/>
              <a:tailEnd/>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fontAlgn="auto" hangingPunct="1">
                <a:spcBef>
                  <a:spcPts val="0"/>
                </a:spcBef>
                <a:spcAft>
                  <a:spcPts val="0"/>
                </a:spcAft>
                <a:buFont typeface="Arial" charset="0"/>
                <a:buNone/>
                <a:defRPr/>
              </a:pPr>
              <a:r>
                <a:rPr lang="zh-CN" altLang="en-US" sz="3200" b="1" dirty="0" smtClean="0">
                  <a:solidFill>
                    <a:schemeClr val="bg1"/>
                  </a:solidFill>
                  <a:latin typeface="黑体" pitchFamily="49" charset="-122"/>
                  <a:ea typeface="黑体" pitchFamily="49" charset="-122"/>
                </a:rPr>
                <a:t>创造脑</a:t>
              </a:r>
            </a:p>
          </p:txBody>
        </p:sp>
      </p:grpSp>
      <p:grpSp>
        <p:nvGrpSpPr>
          <p:cNvPr id="6" name="组合 9"/>
          <p:cNvGrpSpPr>
            <a:grpSpLocks/>
          </p:cNvGrpSpPr>
          <p:nvPr/>
        </p:nvGrpSpPr>
        <p:grpSpPr bwMode="auto">
          <a:xfrm>
            <a:off x="3870325" y="1116013"/>
            <a:ext cx="1376363" cy="1173162"/>
            <a:chOff x="3870667" y="1116278"/>
            <a:chExt cx="1376362" cy="1173294"/>
          </a:xfrm>
        </p:grpSpPr>
        <p:grpSp>
          <p:nvGrpSpPr>
            <p:cNvPr id="7" name="组合 6"/>
            <p:cNvGrpSpPr>
              <a:grpSpLocks/>
            </p:cNvGrpSpPr>
            <p:nvPr/>
          </p:nvGrpSpPr>
          <p:grpSpPr bwMode="auto">
            <a:xfrm>
              <a:off x="3938676" y="1116278"/>
              <a:ext cx="1226638" cy="1173294"/>
              <a:chOff x="4281464" y="1432963"/>
              <a:chExt cx="569063" cy="544316"/>
            </a:xfrm>
          </p:grpSpPr>
          <p:sp>
            <p:nvSpPr>
              <p:cNvPr id="5" name="右弧形箭头 4"/>
              <p:cNvSpPr/>
              <p:nvPr/>
            </p:nvSpPr>
            <p:spPr bwMode="auto">
              <a:xfrm>
                <a:off x="4590164" y="1460952"/>
                <a:ext cx="260712" cy="516327"/>
              </a:xfrm>
              <a:prstGeom prst="curvedLef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chemeClr val="bg1"/>
                    </a:solidFill>
                  </a:ln>
                  <a:solidFill>
                    <a:schemeClr val="bg1"/>
                  </a:solidFill>
                  <a:latin typeface="+mn-ea"/>
                </a:endParaRPr>
              </a:p>
            </p:txBody>
          </p:sp>
          <p:sp>
            <p:nvSpPr>
              <p:cNvPr id="67" name="右弧形箭头 66"/>
              <p:cNvSpPr/>
              <p:nvPr/>
            </p:nvSpPr>
            <p:spPr bwMode="auto">
              <a:xfrm flipH="1" flipV="1">
                <a:off x="4281582" y="1432963"/>
                <a:ext cx="260712" cy="516327"/>
              </a:xfrm>
              <a:prstGeom prst="curvedLef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chemeClr val="bg1"/>
                    </a:solidFill>
                  </a:ln>
                  <a:solidFill>
                    <a:schemeClr val="bg1"/>
                  </a:solidFill>
                  <a:latin typeface="+mn-ea"/>
                </a:endParaRPr>
              </a:p>
            </p:txBody>
          </p:sp>
        </p:grpSp>
        <p:sp>
          <p:nvSpPr>
            <p:cNvPr id="69" name="Text Box 41"/>
            <p:cNvSpPr txBox="1">
              <a:spLocks noChangeArrowheads="1"/>
            </p:cNvSpPr>
            <p:nvPr/>
          </p:nvSpPr>
          <p:spPr bwMode="auto">
            <a:xfrm>
              <a:off x="3870667" y="1502083"/>
              <a:ext cx="1376362" cy="462015"/>
            </a:xfrm>
            <a:prstGeom prst="roundRect">
              <a:avLst/>
            </a:prstGeom>
            <a:noFill/>
            <a:ln w="9525">
              <a:no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en-US" altLang="zh-CN" sz="3200" b="1" dirty="0" smtClean="0">
                  <a:solidFill>
                    <a:srgbClr val="FF0000"/>
                  </a:solidFill>
                  <a:latin typeface="+mj-lt"/>
                  <a:ea typeface="黑体" pitchFamily="49" charset="-122"/>
                </a:rPr>
                <a:t>NAS</a:t>
              </a:r>
              <a:endParaRPr lang="zh-CN" altLang="en-US" sz="3200" b="1" dirty="0">
                <a:solidFill>
                  <a:srgbClr val="FF0000"/>
                </a:solidFill>
                <a:latin typeface="+mj-lt"/>
                <a:ea typeface="黑体" pitchFamily="49" charset="-122"/>
              </a:endParaRPr>
            </a:p>
          </p:txBody>
        </p:sp>
      </p:grpSp>
      <p:sp>
        <p:nvSpPr>
          <p:cNvPr id="49" name="TextBox 48"/>
          <p:cNvSpPr txBox="1"/>
          <p:nvPr/>
        </p:nvSpPr>
        <p:spPr>
          <a:xfrm>
            <a:off x="-32" y="3500438"/>
            <a:ext cx="553998" cy="1304203"/>
          </a:xfrm>
          <a:prstGeom prst="rect">
            <a:avLst/>
          </a:prstGeom>
          <a:solidFill>
            <a:schemeClr val="bg1"/>
          </a:solidFill>
        </p:spPr>
        <p:txBody>
          <a:bodyPr vert="eaVert" wrap="none" rtlCol="0">
            <a:spAutoFit/>
          </a:bodyPr>
          <a:lstStyle/>
          <a:p>
            <a:r>
              <a:rPr lang="zh-CN" altLang="en-US" sz="2400" b="1" dirty="0" smtClean="0">
                <a:solidFill>
                  <a:schemeClr val="accent6"/>
                </a:solidFill>
                <a:latin typeface="+mn-lt"/>
                <a:ea typeface="+mn-ea"/>
              </a:rPr>
              <a:t>数据驱动</a:t>
            </a:r>
          </a:p>
        </p:txBody>
      </p:sp>
      <p:sp>
        <p:nvSpPr>
          <p:cNvPr id="44" name="圆角矩形 43"/>
          <p:cNvSpPr/>
          <p:nvPr/>
        </p:nvSpPr>
        <p:spPr bwMode="auto">
          <a:xfrm flipH="1">
            <a:off x="5340370" y="4500570"/>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latin typeface="+mn-ea"/>
              </a:rPr>
              <a:t>记忆原理</a:t>
            </a:r>
            <a:endParaRPr lang="zh-CN" altLang="en-US" sz="2400" dirty="0">
              <a:solidFill>
                <a:schemeClr val="tx1"/>
              </a:solidFill>
              <a:latin typeface="+mn-ea"/>
            </a:endParaRPr>
          </a:p>
        </p:txBody>
      </p:sp>
      <p:cxnSp>
        <p:nvCxnSpPr>
          <p:cNvPr id="83" name="直接连接符 82"/>
          <p:cNvCxnSpPr>
            <a:stCxn id="46" idx="1"/>
          </p:cNvCxnSpPr>
          <p:nvPr/>
        </p:nvCxnSpPr>
        <p:spPr bwMode="auto">
          <a:xfrm rot="10800000" flipV="1">
            <a:off x="4929190" y="5636992"/>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7" name="直接连接符 86"/>
          <p:cNvCxnSpPr/>
          <p:nvPr/>
        </p:nvCxnSpPr>
        <p:spPr bwMode="auto">
          <a:xfrm rot="10800000" flipV="1">
            <a:off x="4929190" y="4786322"/>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8" name="直接连接符 87"/>
          <p:cNvCxnSpPr/>
          <p:nvPr/>
        </p:nvCxnSpPr>
        <p:spPr bwMode="auto">
          <a:xfrm rot="10800000" flipV="1">
            <a:off x="4929190" y="4000504"/>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9" name="直接连接符 88"/>
          <p:cNvCxnSpPr/>
          <p:nvPr/>
        </p:nvCxnSpPr>
        <p:spPr bwMode="auto">
          <a:xfrm rot="10800000" flipV="1">
            <a:off x="4929190" y="3286124"/>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sp>
        <p:nvSpPr>
          <p:cNvPr id="90" name="矩形 89"/>
          <p:cNvSpPr/>
          <p:nvPr/>
        </p:nvSpPr>
        <p:spPr bwMode="auto">
          <a:xfrm>
            <a:off x="4286248" y="4929198"/>
            <a:ext cx="571504" cy="785818"/>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存算联动</a:t>
            </a:r>
          </a:p>
        </p:txBody>
      </p:sp>
      <p:sp>
        <p:nvSpPr>
          <p:cNvPr id="91" name="矩形 90"/>
          <p:cNvSpPr/>
          <p:nvPr/>
        </p:nvSpPr>
        <p:spPr bwMode="auto">
          <a:xfrm>
            <a:off x="4286248" y="3786190"/>
            <a:ext cx="571504" cy="857256"/>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认知推理</a:t>
            </a:r>
          </a:p>
        </p:txBody>
      </p:sp>
      <p:sp>
        <p:nvSpPr>
          <p:cNvPr id="92" name="矩形 91"/>
          <p:cNvSpPr/>
          <p:nvPr/>
        </p:nvSpPr>
        <p:spPr bwMode="auto">
          <a:xfrm>
            <a:off x="4286248" y="2643182"/>
            <a:ext cx="571504" cy="857256"/>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类脑智能</a:t>
            </a:r>
          </a:p>
        </p:txBody>
      </p:sp>
      <p:sp>
        <p:nvSpPr>
          <p:cNvPr id="65" name="TextBox 64"/>
          <p:cNvSpPr txBox="1"/>
          <p:nvPr/>
        </p:nvSpPr>
        <p:spPr>
          <a:xfrm>
            <a:off x="8590040" y="3143248"/>
            <a:ext cx="553998" cy="1910138"/>
          </a:xfrm>
          <a:prstGeom prst="rect">
            <a:avLst/>
          </a:prstGeom>
          <a:solidFill>
            <a:schemeClr val="bg1"/>
          </a:solidFill>
        </p:spPr>
        <p:txBody>
          <a:bodyPr vert="eaVert" wrap="none" rtlCol="0">
            <a:spAutoFit/>
          </a:bodyPr>
          <a:lstStyle/>
          <a:p>
            <a:r>
              <a:rPr lang="zh-CN" altLang="en-US" sz="2400" b="1" dirty="0" smtClean="0">
                <a:solidFill>
                  <a:schemeClr val="accent6"/>
                </a:solidFill>
                <a:latin typeface="+mn-lt"/>
                <a:ea typeface="+mn-ea"/>
              </a:rPr>
              <a:t>认知原理驱动</a:t>
            </a:r>
          </a:p>
        </p:txBody>
      </p:sp>
      <p:sp>
        <p:nvSpPr>
          <p:cNvPr id="47" name="Text Box 41"/>
          <p:cNvSpPr txBox="1">
            <a:spLocks noChangeArrowheads="1"/>
          </p:cNvSpPr>
          <p:nvPr/>
        </p:nvSpPr>
        <p:spPr bwMode="auto">
          <a:xfrm>
            <a:off x="3910018" y="6439257"/>
            <a:ext cx="1376362" cy="347329"/>
          </a:xfrm>
          <a:prstGeom prst="roundRect">
            <a:avLst/>
          </a:prstGeom>
          <a:noFill/>
          <a:ln w="9525">
            <a:solidFill>
              <a:srgbClr val="000000"/>
            </a:solid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zh-CN" altLang="en-US" sz="2400" b="1" dirty="0" smtClean="0">
                <a:solidFill>
                  <a:srgbClr val="FF0000"/>
                </a:solidFill>
                <a:latin typeface="+mj-lt"/>
                <a:ea typeface="黑体" pitchFamily="49" charset="-122"/>
              </a:rPr>
              <a:t>机</a:t>
            </a:r>
            <a:r>
              <a:rPr lang="en-US" altLang="zh-CN" sz="2400" b="1" dirty="0" smtClean="0">
                <a:solidFill>
                  <a:srgbClr val="FF0000"/>
                </a:solidFill>
                <a:latin typeface="+mj-lt"/>
                <a:ea typeface="黑体" pitchFamily="49" charset="-122"/>
              </a:rPr>
              <a:t>+</a:t>
            </a:r>
            <a:r>
              <a:rPr lang="zh-CN" altLang="en-US" sz="2400" b="1" dirty="0" smtClean="0">
                <a:solidFill>
                  <a:srgbClr val="FF0000"/>
                </a:solidFill>
                <a:latin typeface="+mj-lt"/>
                <a:ea typeface="黑体" pitchFamily="49" charset="-122"/>
              </a:rPr>
              <a:t>脑</a:t>
            </a:r>
            <a:endParaRPr lang="zh-CN" altLang="en-US" sz="2400" b="1" dirty="0">
              <a:solidFill>
                <a:srgbClr val="FF0000"/>
              </a:solidFill>
              <a:latin typeface="+mj-lt"/>
              <a:ea typeface="黑体" pitchFamily="49" charset="-122"/>
            </a:endParaRPr>
          </a:p>
        </p:txBody>
      </p:sp>
      <p:sp>
        <p:nvSpPr>
          <p:cNvPr id="2" name="矩形 1"/>
          <p:cNvSpPr/>
          <p:nvPr/>
        </p:nvSpPr>
        <p:spPr>
          <a:xfrm>
            <a:off x="-13494" y="5864816"/>
            <a:ext cx="9144000" cy="400110"/>
          </a:xfrm>
          <a:prstGeom prst="rect">
            <a:avLst/>
          </a:prstGeom>
          <a:solidFill>
            <a:srgbClr val="FF0000"/>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zh-CN" altLang="en-US" sz="2000" dirty="0" smtClean="0">
                <a:solidFill>
                  <a:schemeClr val="bg1"/>
                </a:solidFill>
                <a:latin typeface="helvetica" panose="020B0604020202020204" pitchFamily="34" charset="0"/>
              </a:rPr>
              <a:t>目标：利用</a:t>
            </a:r>
            <a:r>
              <a:rPr lang="zh-CN" altLang="en-US" sz="2000" dirty="0">
                <a:solidFill>
                  <a:schemeClr val="bg1"/>
                </a:solidFill>
                <a:latin typeface="helvetica" panose="020B0604020202020204" pitchFamily="34" charset="0"/>
              </a:rPr>
              <a:t>泛在大数据建立知识</a:t>
            </a:r>
            <a:r>
              <a:rPr lang="zh-CN" altLang="en-US" sz="2000" dirty="0" smtClean="0">
                <a:solidFill>
                  <a:schemeClr val="bg1"/>
                </a:solidFill>
                <a:latin typeface="helvetica" panose="020B0604020202020204" pitchFamily="34" charset="0"/>
              </a:rPr>
              <a:t>关联，创造支持</a:t>
            </a:r>
            <a:r>
              <a:rPr lang="zh-CN" altLang="en-US" sz="2000" dirty="0">
                <a:solidFill>
                  <a:schemeClr val="bg1"/>
                </a:solidFill>
                <a:latin typeface="helvetica" panose="020B0604020202020204" pitchFamily="34" charset="0"/>
              </a:rPr>
              <a:t>和发展人类智能的智脑系统</a:t>
            </a:r>
          </a:p>
        </p:txBody>
      </p:sp>
    </p:spTree>
    <p:custDataLst>
      <p:tags r:id="rId1"/>
    </p:custDataLst>
    <p:extLst>
      <p:ext uri="{BB962C8B-B14F-4D97-AF65-F5344CB8AC3E}">
        <p14:creationId xmlns="" xmlns:p14="http://schemas.microsoft.com/office/powerpoint/2010/main" val="3523704648"/>
      </p:ext>
    </p:extLst>
  </p:cSld>
  <p:clrMapOvr>
    <a:masterClrMapping/>
  </p:clrMapOvr>
  <mc:AlternateContent xmlns:mc="http://schemas.openxmlformats.org/markup-compatibility/2006">
    <mc:Choice xmlns="" xmlns:p14="http://schemas.microsoft.com/office/powerpoint/2010/main" Requires="p14">
      <p:transition spd="slow" p14:dur="2000" advTm="29784"/>
    </mc:Choice>
    <mc:Fallback>
      <p:transition spd="slow" advTm="29784"/>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30410" y="2996952"/>
            <a:ext cx="2226146" cy="17281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研究方向与机构设置</a:t>
            </a:r>
          </a:p>
        </p:txBody>
      </p:sp>
      <p:sp>
        <p:nvSpPr>
          <p:cNvPr id="3" name="灯片编号占位符 2"/>
          <p:cNvSpPr>
            <a:spLocks noGrp="1"/>
          </p:cNvSpPr>
          <p:nvPr>
            <p:ph type="sldNum" sz="quarter" idx="12"/>
          </p:nvPr>
        </p:nvSpPr>
        <p:spPr>
          <a:prstGeom prst="rect">
            <a:avLst/>
          </a:prstGeom>
        </p:spPr>
        <p:txBody>
          <a:bodyPr/>
          <a:lstStyle/>
          <a:p>
            <a:pPr>
              <a:defRPr/>
            </a:pPr>
            <a:fld id="{8D08AE6A-59C3-410C-A7C6-16B6B7549720}" type="slidenum">
              <a:rPr lang="en-US" altLang="zh-CN" smtClean="0">
                <a:solidFill>
                  <a:srgbClr val="FFFFFF"/>
                </a:solidFill>
              </a:rPr>
              <a:pPr>
                <a:defRPr/>
              </a:pPr>
              <a:t>6</a:t>
            </a:fld>
            <a:endParaRPr lang="en-US" altLang="zh-CN" dirty="0">
              <a:solidFill>
                <a:srgbClr val="FFFFFF"/>
              </a:solidFill>
            </a:endParaRPr>
          </a:p>
        </p:txBody>
      </p:sp>
      <p:sp>
        <p:nvSpPr>
          <p:cNvPr id="59" name="TextBox 3"/>
          <p:cNvSpPr txBox="1">
            <a:spLocks noChangeArrowheads="1"/>
          </p:cNvSpPr>
          <p:nvPr/>
        </p:nvSpPr>
        <p:spPr bwMode="auto">
          <a:xfrm>
            <a:off x="1403648" y="1052736"/>
            <a:ext cx="3384376" cy="5564600"/>
          </a:xfrm>
          <a:prstGeom prst="rect">
            <a:avLst/>
          </a:prstGeom>
          <a:no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indent="-342900">
              <a:buBlip>
                <a:blip r:embed="rId3"/>
              </a:buBlip>
              <a:defRPr/>
            </a:pPr>
            <a:r>
              <a:rPr lang="zh-CN" altLang="en-US" sz="1600" b="1" dirty="0" smtClean="0">
                <a:solidFill>
                  <a:srgbClr val="FF0000"/>
                </a:solidFill>
                <a:latin typeface="黑体" pitchFamily="49" charset="-122"/>
                <a:ea typeface="黑体" pitchFamily="49" charset="-122"/>
              </a:rPr>
              <a:t>瓶颈</a:t>
            </a:r>
            <a:r>
              <a:rPr lang="en-US" altLang="zh-CN" sz="1600" b="1" dirty="0" smtClean="0">
                <a:solidFill>
                  <a:srgbClr val="FF0000"/>
                </a:solidFill>
                <a:latin typeface="黑体" pitchFamily="49" charset="-122"/>
                <a:ea typeface="黑体" pitchFamily="49" charset="-122"/>
              </a:rPr>
              <a:t>1</a:t>
            </a:r>
            <a:r>
              <a:rPr lang="zh-CN" altLang="en-US" sz="1600" b="1" dirty="0" smtClean="0">
                <a:solidFill>
                  <a:srgbClr val="FF0000"/>
                </a:solidFill>
                <a:latin typeface="黑体" pitchFamily="49" charset="-122"/>
                <a:ea typeface="黑体" pitchFamily="49" charset="-122"/>
              </a:rPr>
              <a:t>：计算的有效性遇到障碍</a:t>
            </a:r>
            <a:endParaRPr lang="en-US" altLang="zh-CN" sz="1600" b="1" dirty="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计算的有效性：</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认识数据的内在特征，复杂网络、数学（统计）方法</a:t>
            </a:r>
            <a:endParaRPr lang="en-US" altLang="zh-CN" sz="1400" b="1" dirty="0" smtClean="0">
              <a:solidFill>
                <a:schemeClr val="tx1"/>
              </a:solidFill>
              <a:latin typeface="黑体" pitchFamily="49" charset="-122"/>
              <a:ea typeface="黑体" pitchFamily="49" charset="-122"/>
              <a:cs typeface="+mn-cs"/>
            </a:endParaRPr>
          </a:p>
          <a:p>
            <a:pPr marL="342900" indent="-342900">
              <a:buBlip>
                <a:blip r:embed="rId3"/>
              </a:buBlip>
              <a:defRPr/>
            </a:pPr>
            <a:endParaRPr lang="en-US" altLang="zh-CN" sz="1600" b="1" dirty="0" smtClean="0">
              <a:solidFill>
                <a:schemeClr val="tx1"/>
              </a:solidFill>
              <a:latin typeface="黑体" pitchFamily="49" charset="-122"/>
              <a:ea typeface="黑体" pitchFamily="49" charset="-122"/>
              <a:cs typeface="+mn-cs"/>
            </a:endParaRPr>
          </a:p>
          <a:p>
            <a:pPr marL="342900" indent="-342900">
              <a:buBlip>
                <a:blip r:embed="rId3"/>
              </a:buBlip>
              <a:defRPr/>
            </a:pPr>
            <a:r>
              <a:rPr lang="zh-CN" altLang="en-US" sz="1600" b="1" dirty="0" smtClean="0">
                <a:solidFill>
                  <a:srgbClr val="FF0000"/>
                </a:solidFill>
                <a:latin typeface="黑体" pitchFamily="49" charset="-122"/>
                <a:ea typeface="黑体" pitchFamily="49" charset="-122"/>
                <a:cs typeface="+mn-cs"/>
              </a:rPr>
              <a:t>瓶颈</a:t>
            </a:r>
            <a:r>
              <a:rPr lang="en-US" altLang="zh-CN" sz="1600" b="1" dirty="0" smtClean="0">
                <a:solidFill>
                  <a:srgbClr val="FF0000"/>
                </a:solidFill>
                <a:latin typeface="黑体" pitchFamily="49" charset="-122"/>
                <a:ea typeface="黑体" pitchFamily="49" charset="-122"/>
                <a:cs typeface="+mn-cs"/>
              </a:rPr>
              <a:t>2</a:t>
            </a:r>
            <a:r>
              <a:rPr lang="zh-CN" altLang="en-US" sz="1600" b="1" dirty="0" smtClean="0">
                <a:solidFill>
                  <a:srgbClr val="FF0000"/>
                </a:solidFill>
                <a:latin typeface="黑体" pitchFamily="49" charset="-122"/>
                <a:ea typeface="黑体" pitchFamily="49" charset="-122"/>
                <a:cs typeface="+mn-cs"/>
              </a:rPr>
              <a:t>：</a:t>
            </a:r>
            <a:r>
              <a:rPr lang="zh-CN" altLang="en-US" sz="1600" b="1" dirty="0" smtClean="0">
                <a:solidFill>
                  <a:srgbClr val="FF0000"/>
                </a:solidFill>
                <a:latin typeface="黑体" pitchFamily="49" charset="-122"/>
                <a:ea typeface="黑体" pitchFamily="49" charset="-122"/>
              </a:rPr>
              <a:t>能耗成为突出问题</a:t>
            </a:r>
            <a:endParaRPr lang="en-US" altLang="zh-CN" sz="1600" b="1" dirty="0" smtClean="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随着规模增大，调度复杂，计算系统功耗问题日益突出</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传统存算分离的结构，产生大量的数据搬移开销</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传统的计算和存储器件“功耗”不友好</a:t>
            </a:r>
            <a:endParaRPr lang="en-US" altLang="zh-CN" sz="1400" b="1" dirty="0">
              <a:solidFill>
                <a:schemeClr val="tx1"/>
              </a:solidFill>
              <a:latin typeface="黑体" pitchFamily="49" charset="-122"/>
              <a:ea typeface="黑体" pitchFamily="49" charset="-122"/>
              <a:cs typeface="+mn-cs"/>
            </a:endParaRPr>
          </a:p>
          <a:p>
            <a:pPr marL="342900" indent="-342900">
              <a:buBlip>
                <a:blip r:embed="rId3"/>
              </a:buBlip>
              <a:defRPr/>
            </a:pPr>
            <a:endParaRPr lang="en-US" altLang="zh-CN" sz="1600" b="1" dirty="0">
              <a:solidFill>
                <a:schemeClr val="tx1"/>
              </a:solidFill>
              <a:latin typeface="黑体" pitchFamily="49" charset="-122"/>
              <a:ea typeface="黑体" pitchFamily="49" charset="-122"/>
              <a:cs typeface="+mn-cs"/>
            </a:endParaRPr>
          </a:p>
          <a:p>
            <a:pPr marL="342900" indent="-342900">
              <a:buBlip>
                <a:blip r:embed="rId3"/>
              </a:buBlip>
              <a:defRPr/>
            </a:pPr>
            <a:r>
              <a:rPr lang="zh-CN" altLang="en-US" sz="1600" b="1" dirty="0" smtClean="0">
                <a:solidFill>
                  <a:srgbClr val="FF0000"/>
                </a:solidFill>
                <a:latin typeface="黑体" pitchFamily="49" charset="-122"/>
                <a:ea typeface="黑体" pitchFamily="49" charset="-122"/>
                <a:cs typeface="+mn-cs"/>
              </a:rPr>
              <a:t>瓶颈</a:t>
            </a:r>
            <a:r>
              <a:rPr lang="en-US" altLang="zh-CN" sz="1600" b="1" dirty="0" smtClean="0">
                <a:solidFill>
                  <a:srgbClr val="FF0000"/>
                </a:solidFill>
                <a:latin typeface="黑体" pitchFamily="49" charset="-122"/>
                <a:ea typeface="黑体" pitchFamily="49" charset="-122"/>
                <a:cs typeface="+mn-cs"/>
              </a:rPr>
              <a:t>3</a:t>
            </a:r>
            <a:r>
              <a:rPr lang="zh-CN" altLang="en-US" sz="1600" b="1" dirty="0" smtClean="0">
                <a:solidFill>
                  <a:srgbClr val="FF0000"/>
                </a:solidFill>
                <a:latin typeface="黑体" pitchFamily="49" charset="-122"/>
                <a:ea typeface="黑体" pitchFamily="49" charset="-122"/>
                <a:cs typeface="+mn-cs"/>
              </a:rPr>
              <a:t>：</a:t>
            </a:r>
            <a:r>
              <a:rPr lang="zh-CN" altLang="en-US" sz="1600" b="1" dirty="0" smtClean="0">
                <a:solidFill>
                  <a:srgbClr val="FF0000"/>
                </a:solidFill>
                <a:latin typeface="黑体" pitchFamily="49" charset="-122"/>
                <a:ea typeface="黑体" pitchFamily="49" charset="-122"/>
              </a:rPr>
              <a:t>学习效率和灵活性</a:t>
            </a:r>
            <a:endParaRPr lang="en-US" altLang="zh-CN" sz="1600" b="1" dirty="0" smtClean="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学习效率：需要大量的输入数据及标定数据，学习效率低</a:t>
            </a:r>
            <a:endParaRPr lang="zh-CN" altLang="en-US" sz="1400" b="1" dirty="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a:solidFill>
                  <a:schemeClr val="tx1"/>
                </a:solidFill>
                <a:latin typeface="黑体" pitchFamily="49" charset="-122"/>
                <a:ea typeface="黑体" pitchFamily="49" charset="-122"/>
                <a:cs typeface="+mn-cs"/>
              </a:rPr>
              <a:t>灵活性</a:t>
            </a:r>
            <a:r>
              <a:rPr lang="zh-CN" altLang="en-US" sz="1400" b="1" dirty="0" smtClean="0">
                <a:solidFill>
                  <a:schemeClr val="tx1"/>
                </a:solidFill>
                <a:latin typeface="黑体" pitchFamily="49" charset="-122"/>
                <a:ea typeface="黑体" pitchFamily="49" charset="-122"/>
                <a:cs typeface="+mn-cs"/>
              </a:rPr>
              <a:t>：普遍缺乏“类比、联想”等学习功能</a:t>
            </a:r>
            <a:endParaRPr lang="en-US" altLang="zh-CN" sz="1400" b="1" dirty="0">
              <a:solidFill>
                <a:schemeClr val="tx1"/>
              </a:solidFill>
              <a:latin typeface="黑体" pitchFamily="49" charset="-122"/>
              <a:ea typeface="黑体" pitchFamily="49" charset="-122"/>
              <a:cs typeface="+mn-cs"/>
            </a:endParaRPr>
          </a:p>
          <a:p>
            <a:pPr marL="342900" indent="-342900">
              <a:buBlip>
                <a:blip r:embed="rId3"/>
              </a:buBlip>
              <a:defRPr/>
            </a:pPr>
            <a:endParaRPr lang="zh-CN" altLang="en-US" sz="1600" b="1" dirty="0">
              <a:solidFill>
                <a:schemeClr val="tx1"/>
              </a:solidFill>
              <a:latin typeface="黑体" pitchFamily="49" charset="-122"/>
              <a:ea typeface="黑体" pitchFamily="49" charset="-122"/>
              <a:cs typeface="+mn-cs"/>
            </a:endParaRPr>
          </a:p>
        </p:txBody>
      </p:sp>
      <p:sp>
        <p:nvSpPr>
          <p:cNvPr id="4" name="右箭头 3"/>
          <p:cNvSpPr/>
          <p:nvPr/>
        </p:nvSpPr>
        <p:spPr bwMode="auto">
          <a:xfrm>
            <a:off x="4721534" y="1340768"/>
            <a:ext cx="396044" cy="504056"/>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6" name="右箭头 5"/>
          <p:cNvSpPr/>
          <p:nvPr/>
        </p:nvSpPr>
        <p:spPr bwMode="auto">
          <a:xfrm>
            <a:off x="4721534" y="3284984"/>
            <a:ext cx="396044" cy="504056"/>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7" name="右箭头 6"/>
          <p:cNvSpPr/>
          <p:nvPr/>
        </p:nvSpPr>
        <p:spPr bwMode="auto">
          <a:xfrm>
            <a:off x="4752020" y="5085184"/>
            <a:ext cx="396044" cy="504056"/>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5" name="圆角矩形 4"/>
          <p:cNvSpPr/>
          <p:nvPr/>
        </p:nvSpPr>
        <p:spPr bwMode="auto">
          <a:xfrm>
            <a:off x="5189586" y="1196752"/>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1</a:t>
            </a:r>
          </a:p>
          <a:p>
            <a:pPr algn="ctr"/>
            <a:r>
              <a:rPr lang="zh-CN" altLang="en-US" sz="2000" dirty="0" smtClean="0">
                <a:ln>
                  <a:solidFill>
                    <a:schemeClr val="bg1"/>
                  </a:solidFill>
                </a:ln>
                <a:solidFill>
                  <a:schemeClr val="bg1"/>
                </a:solidFill>
                <a:latin typeface="+mn-ea"/>
              </a:rPr>
              <a:t>数据科学与计算智能</a:t>
            </a:r>
          </a:p>
        </p:txBody>
      </p:sp>
      <p:sp>
        <p:nvSpPr>
          <p:cNvPr id="9" name="圆角矩形 8"/>
          <p:cNvSpPr/>
          <p:nvPr/>
        </p:nvSpPr>
        <p:spPr bwMode="auto">
          <a:xfrm>
            <a:off x="5189586" y="3068960"/>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2</a:t>
            </a:r>
          </a:p>
          <a:p>
            <a:pPr algn="ctr"/>
            <a:r>
              <a:rPr lang="zh-CN" altLang="en-US" sz="2000" dirty="0" smtClean="0">
                <a:ln>
                  <a:solidFill>
                    <a:schemeClr val="bg1"/>
                  </a:solidFill>
                </a:ln>
                <a:solidFill>
                  <a:schemeClr val="bg1"/>
                </a:solidFill>
                <a:latin typeface="+mn-ea"/>
              </a:rPr>
              <a:t>新型计算技术与系统</a:t>
            </a:r>
          </a:p>
        </p:txBody>
      </p:sp>
      <p:sp>
        <p:nvSpPr>
          <p:cNvPr id="10" name="圆角矩形 9"/>
          <p:cNvSpPr/>
          <p:nvPr/>
        </p:nvSpPr>
        <p:spPr bwMode="auto">
          <a:xfrm>
            <a:off x="5189586" y="4869160"/>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3</a:t>
            </a:r>
          </a:p>
          <a:p>
            <a:pPr algn="ctr"/>
            <a:r>
              <a:rPr lang="zh-CN" altLang="en-US" sz="2000" dirty="0" smtClean="0">
                <a:ln>
                  <a:solidFill>
                    <a:schemeClr val="bg1"/>
                  </a:solidFill>
                </a:ln>
                <a:solidFill>
                  <a:schemeClr val="bg1"/>
                </a:solidFill>
                <a:latin typeface="+mn-ea"/>
              </a:rPr>
              <a:t>脑认知</a:t>
            </a:r>
            <a:r>
              <a:rPr lang="zh-CN" altLang="en-US" sz="2000" dirty="0">
                <a:ln>
                  <a:solidFill>
                    <a:schemeClr val="bg1"/>
                  </a:solidFill>
                </a:ln>
                <a:solidFill>
                  <a:schemeClr val="bg1"/>
                </a:solidFill>
                <a:latin typeface="+mn-ea"/>
              </a:rPr>
              <a:t>机理</a:t>
            </a:r>
            <a:r>
              <a:rPr lang="zh-CN" altLang="en-US" sz="2000" dirty="0" smtClean="0">
                <a:ln>
                  <a:solidFill>
                    <a:schemeClr val="bg1"/>
                  </a:solidFill>
                </a:ln>
                <a:solidFill>
                  <a:schemeClr val="bg1"/>
                </a:solidFill>
                <a:latin typeface="+mn-ea"/>
              </a:rPr>
              <a:t>与仿真</a:t>
            </a:r>
          </a:p>
        </p:txBody>
      </p:sp>
      <p:sp>
        <p:nvSpPr>
          <p:cNvPr id="8" name="下箭头 7"/>
          <p:cNvSpPr/>
          <p:nvPr/>
        </p:nvSpPr>
        <p:spPr bwMode="auto">
          <a:xfrm>
            <a:off x="6017678" y="2420888"/>
            <a:ext cx="570546"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2" name="下箭头 11"/>
          <p:cNvSpPr/>
          <p:nvPr/>
        </p:nvSpPr>
        <p:spPr bwMode="auto">
          <a:xfrm rot="10800000">
            <a:off x="6084168" y="4161957"/>
            <a:ext cx="576064"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3" name="右箭头 12"/>
          <p:cNvSpPr/>
          <p:nvPr/>
        </p:nvSpPr>
        <p:spPr bwMode="auto">
          <a:xfrm>
            <a:off x="7740352" y="3320988"/>
            <a:ext cx="504056" cy="504056"/>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4" name="圆角矩形 13"/>
          <p:cNvSpPr/>
          <p:nvPr/>
        </p:nvSpPr>
        <p:spPr bwMode="auto">
          <a:xfrm>
            <a:off x="8172400" y="1196752"/>
            <a:ext cx="792088" cy="4752528"/>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a:ln>
                  <a:solidFill>
                    <a:schemeClr val="bg1"/>
                  </a:solidFill>
                </a:ln>
                <a:solidFill>
                  <a:schemeClr val="bg1"/>
                </a:solidFill>
                <a:latin typeface="+mn-ea"/>
              </a:rPr>
              <a:t>方向</a:t>
            </a:r>
            <a:r>
              <a:rPr lang="en-US" altLang="zh-CN" sz="2000" dirty="0">
                <a:ln>
                  <a:solidFill>
                    <a:schemeClr val="bg1"/>
                  </a:solidFill>
                </a:ln>
                <a:solidFill>
                  <a:schemeClr val="bg1"/>
                </a:solidFill>
                <a:latin typeface="+mn-ea"/>
              </a:rPr>
              <a:t>4</a:t>
            </a:r>
          </a:p>
          <a:p>
            <a:pPr algn="ctr"/>
            <a:endParaRPr lang="en-US" altLang="zh-CN" sz="2000" dirty="0">
              <a:ln>
                <a:solidFill>
                  <a:schemeClr val="bg1"/>
                </a:solidFill>
              </a:ln>
              <a:solidFill>
                <a:schemeClr val="bg1"/>
              </a:solidFill>
              <a:latin typeface="+mn-ea"/>
            </a:endParaRPr>
          </a:p>
          <a:p>
            <a:pPr algn="ctr"/>
            <a:r>
              <a:rPr lang="zh-CN" altLang="en-US" sz="2000" dirty="0" smtClean="0">
                <a:ln>
                  <a:solidFill>
                    <a:schemeClr val="bg1"/>
                  </a:solidFill>
                </a:ln>
                <a:solidFill>
                  <a:schemeClr val="bg1"/>
                </a:solidFill>
                <a:latin typeface="+mn-ea"/>
              </a:rPr>
              <a:t>数据工程与</a:t>
            </a:r>
            <a:endParaRPr lang="en-US" altLang="zh-CN" sz="2000" dirty="0" smtClean="0">
              <a:ln>
                <a:solidFill>
                  <a:schemeClr val="bg1"/>
                </a:solidFill>
              </a:ln>
              <a:solidFill>
                <a:schemeClr val="bg1"/>
              </a:solidFill>
              <a:latin typeface="+mn-ea"/>
            </a:endParaRPr>
          </a:p>
          <a:p>
            <a:pPr algn="ctr"/>
            <a:r>
              <a:rPr lang="zh-CN" altLang="en-US" sz="2000" dirty="0" smtClean="0">
                <a:ln>
                  <a:solidFill>
                    <a:schemeClr val="bg1"/>
                  </a:solidFill>
                </a:ln>
                <a:solidFill>
                  <a:schemeClr val="bg1"/>
                </a:solidFill>
                <a:latin typeface="+mn-ea"/>
              </a:rPr>
              <a:t>脑机系统</a:t>
            </a:r>
            <a:endParaRPr lang="zh-CN" altLang="en-US" sz="2000" dirty="0">
              <a:ln>
                <a:solidFill>
                  <a:schemeClr val="bg1"/>
                </a:solidFill>
              </a:ln>
              <a:solidFill>
                <a:schemeClr val="bg1"/>
              </a:solidFill>
              <a:latin typeface="+mn-ea"/>
            </a:endParaRPr>
          </a:p>
        </p:txBody>
      </p:sp>
    </p:spTree>
    <p:extLst>
      <p:ext uri="{BB962C8B-B14F-4D97-AF65-F5344CB8AC3E}">
        <p14:creationId xmlns="" xmlns:p14="http://schemas.microsoft.com/office/powerpoint/2010/main" val="104396503"/>
      </p:ext>
    </p:extLst>
  </p:cSld>
  <p:clrMapOvr>
    <a:masterClrMapping/>
  </p:clrMapOvr>
  <mc:AlternateContent xmlns:mc="http://schemas.openxmlformats.org/markup-compatibility/2006">
    <mc:Choice xmlns="" xmlns:p14="http://schemas.microsoft.com/office/powerpoint/2010/main" Requires="p14">
      <p:transition spd="slow" p14:dur="2000" advTm="37370"/>
    </mc:Choice>
    <mc:Fallback>
      <p:transition spd="slow" advTm="3737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4644008" y="4189960"/>
            <a:ext cx="3715149" cy="20673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smtClean="0"/>
              <a:t>方向</a:t>
            </a:r>
            <a:r>
              <a:rPr lang="en-US" altLang="zh-CN" dirty="0" smtClean="0"/>
              <a:t>1 </a:t>
            </a:r>
            <a:r>
              <a:rPr lang="zh-CN" altLang="en-US" dirty="0" smtClean="0"/>
              <a:t>数据科学与计算智能</a:t>
            </a:r>
            <a:endParaRPr lang="zh-CN" altLang="en-US" dirty="0"/>
          </a:p>
        </p:txBody>
      </p:sp>
      <p:sp>
        <p:nvSpPr>
          <p:cNvPr id="24" name="内容占位符 23"/>
          <p:cNvSpPr>
            <a:spLocks noGrp="1"/>
          </p:cNvSpPr>
          <p:nvPr>
            <p:ph idx="1"/>
          </p:nvPr>
        </p:nvSpPr>
        <p:spPr/>
        <p:txBody>
          <a:bodyPr/>
          <a:lstStyle/>
          <a:p>
            <a:endParaRPr lang="zh-CN" altLang="en-US" dirty="0"/>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7</a:t>
            </a:fld>
            <a:endParaRPr lang="en-US" altLang="zh-CN"/>
          </a:p>
        </p:txBody>
      </p:sp>
      <p:pic>
        <p:nvPicPr>
          <p:cNvPr id="5122" name="Picture 2"/>
          <p:cNvPicPr>
            <a:picLocks noChangeAspect="1" noChangeArrowheads="1"/>
          </p:cNvPicPr>
          <p:nvPr/>
        </p:nvPicPr>
        <p:blipFill>
          <a:blip r:embed="rId3" cstate="email">
            <a:extLst>
              <a:ext uri="{28A0092B-C50C-407E-A947-70E740481C1C}">
                <a14:useLocalDpi xmlns="" xmlns:a14="http://schemas.microsoft.com/office/drawing/2010/main"/>
              </a:ext>
            </a:extLst>
          </a:blip>
          <a:srcRect/>
          <a:stretch>
            <a:fillRect/>
          </a:stretch>
        </p:blipFill>
        <p:spPr bwMode="auto">
          <a:xfrm>
            <a:off x="0" y="4405174"/>
            <a:ext cx="4293029" cy="141540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TextBox 3"/>
          <p:cNvSpPr txBox="1">
            <a:spLocks noChangeArrowheads="1"/>
          </p:cNvSpPr>
          <p:nvPr/>
        </p:nvSpPr>
        <p:spPr bwMode="auto">
          <a:xfrm>
            <a:off x="3357256" y="836712"/>
            <a:ext cx="5103176"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4"/>
              </a:buBlip>
              <a:defRPr/>
            </a:pPr>
            <a:r>
              <a:rPr lang="zh-CN" altLang="en-US" sz="2000" b="1" dirty="0">
                <a:solidFill>
                  <a:schemeClr val="tx1"/>
                </a:solidFill>
                <a:ea typeface="黑体" pitchFamily="49" charset="-122"/>
              </a:rPr>
              <a:t>大</a:t>
            </a:r>
            <a:r>
              <a:rPr lang="zh-CN" altLang="en-US" sz="2000" b="1" dirty="0" smtClean="0">
                <a:solidFill>
                  <a:schemeClr val="tx1"/>
                </a:solidFill>
                <a:ea typeface="黑体" pitchFamily="49" charset="-122"/>
              </a:rPr>
              <a:t>数据计算的理论与算法</a:t>
            </a:r>
            <a:endParaRPr lang="en-US" altLang="zh-CN" sz="2000" b="1" dirty="0">
              <a:solidFill>
                <a:schemeClr val="tx1"/>
              </a:solidFill>
              <a:ea typeface="黑体" pitchFamily="49" charset="-122"/>
            </a:endParaRPr>
          </a:p>
        </p:txBody>
      </p:sp>
      <p:pic>
        <p:nvPicPr>
          <p:cNvPr id="5123" name="Picture 3"/>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3900878" y="1285811"/>
            <a:ext cx="4821324" cy="26881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TextBox 3"/>
          <p:cNvSpPr txBox="1">
            <a:spLocks noChangeArrowheads="1"/>
          </p:cNvSpPr>
          <p:nvPr/>
        </p:nvSpPr>
        <p:spPr bwMode="auto">
          <a:xfrm>
            <a:off x="323528" y="4005064"/>
            <a:ext cx="8136904"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4"/>
              </a:buBlip>
              <a:defRPr/>
            </a:pPr>
            <a:r>
              <a:rPr lang="zh-CN" altLang="en-US" sz="2000" b="1" dirty="0" smtClean="0">
                <a:solidFill>
                  <a:schemeClr val="tx1"/>
                </a:solidFill>
                <a:ea typeface="黑体" pitchFamily="49" charset="-122"/>
              </a:rPr>
              <a:t>复杂系统</a:t>
            </a:r>
            <a:r>
              <a:rPr lang="zh-CN" altLang="en-US" sz="2000" b="1" dirty="0">
                <a:solidFill>
                  <a:schemeClr val="tx1"/>
                </a:solidFill>
                <a:ea typeface="黑体" pitchFamily="49" charset="-122"/>
              </a:rPr>
              <a:t>规律与</a:t>
            </a:r>
            <a:r>
              <a:rPr lang="zh-CN" altLang="en-US" sz="2000" b="1" dirty="0" smtClean="0">
                <a:solidFill>
                  <a:schemeClr val="tx1"/>
                </a:solidFill>
                <a:ea typeface="黑体" pitchFamily="49" charset="-122"/>
              </a:rPr>
              <a:t>机理；定性</a:t>
            </a:r>
            <a:r>
              <a:rPr lang="zh-CN" altLang="en-US" sz="2000" b="1" dirty="0">
                <a:solidFill>
                  <a:schemeClr val="tx1"/>
                </a:solidFill>
                <a:ea typeface="黑体" pitchFamily="49" charset="-122"/>
              </a:rPr>
              <a:t>与定量结合的数据分析科学</a:t>
            </a:r>
            <a:endParaRPr lang="en-US" altLang="zh-CN" sz="2000" b="1" dirty="0">
              <a:solidFill>
                <a:schemeClr val="tx1"/>
              </a:solidFill>
              <a:ea typeface="黑体" pitchFamily="49" charset="-122"/>
            </a:endParaRPr>
          </a:p>
        </p:txBody>
      </p:sp>
      <p:sp>
        <p:nvSpPr>
          <p:cNvPr id="16" name="TextBox 3"/>
          <p:cNvSpPr txBox="1">
            <a:spLocks noChangeArrowheads="1"/>
          </p:cNvSpPr>
          <p:nvPr/>
        </p:nvSpPr>
        <p:spPr bwMode="auto">
          <a:xfrm>
            <a:off x="-108520" y="5909210"/>
            <a:ext cx="4384686"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0" lvl="1" indent="0">
              <a:buNone/>
              <a:defRPr/>
            </a:pPr>
            <a:r>
              <a:rPr lang="zh-CN" altLang="en-US" sz="2000" b="1" dirty="0" smtClean="0">
                <a:solidFill>
                  <a:schemeClr val="tx1"/>
                </a:solidFill>
                <a:ea typeface="黑体" pitchFamily="49" charset="-122"/>
              </a:rPr>
              <a:t>数据在发现规律，形成知识中的作用</a:t>
            </a:r>
            <a:endParaRPr lang="en-US" altLang="zh-CN" sz="2000" b="1" dirty="0">
              <a:solidFill>
                <a:schemeClr val="tx1"/>
              </a:solidFill>
              <a:ea typeface="黑体" pitchFamily="49" charset="-122"/>
            </a:endParaRPr>
          </a:p>
        </p:txBody>
      </p:sp>
      <p:grpSp>
        <p:nvGrpSpPr>
          <p:cNvPr id="4" name="组合 10"/>
          <p:cNvGrpSpPr/>
          <p:nvPr/>
        </p:nvGrpSpPr>
        <p:grpSpPr>
          <a:xfrm>
            <a:off x="241300" y="893156"/>
            <a:ext cx="2962548" cy="3096344"/>
            <a:chOff x="5189586" y="1196752"/>
            <a:chExt cx="4134314" cy="4752528"/>
          </a:xfrm>
        </p:grpSpPr>
        <p:sp>
          <p:nvSpPr>
            <p:cNvPr id="17" name="圆角矩形 16"/>
            <p:cNvSpPr/>
            <p:nvPr/>
          </p:nvSpPr>
          <p:spPr bwMode="auto">
            <a:xfrm>
              <a:off x="5189586" y="1196752"/>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1</a:t>
              </a:r>
            </a:p>
            <a:p>
              <a:pPr algn="ctr"/>
              <a:r>
                <a:rPr lang="zh-CN" altLang="en-US" sz="1400" dirty="0" smtClean="0">
                  <a:ln>
                    <a:solidFill>
                      <a:schemeClr val="bg1"/>
                    </a:solidFill>
                  </a:ln>
                  <a:solidFill>
                    <a:schemeClr val="bg1"/>
                  </a:solidFill>
                  <a:latin typeface="+mn-ea"/>
                </a:rPr>
                <a:t>数据科学与计算智能</a:t>
              </a:r>
            </a:p>
          </p:txBody>
        </p:sp>
        <p:sp>
          <p:nvSpPr>
            <p:cNvPr id="18" name="圆角矩形 17"/>
            <p:cNvSpPr/>
            <p:nvPr/>
          </p:nvSpPr>
          <p:spPr bwMode="auto">
            <a:xfrm>
              <a:off x="5189586" y="30689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2</a:t>
              </a:r>
            </a:p>
            <a:p>
              <a:pPr algn="ctr"/>
              <a:r>
                <a:rPr lang="zh-CN" altLang="en-US" sz="1400" dirty="0" smtClean="0">
                  <a:ln>
                    <a:solidFill>
                      <a:schemeClr val="bg1"/>
                    </a:solidFill>
                  </a:ln>
                  <a:solidFill>
                    <a:schemeClr val="bg1"/>
                  </a:solidFill>
                  <a:latin typeface="+mn-ea"/>
                </a:rPr>
                <a:t>新型计算技术与系统</a:t>
              </a:r>
            </a:p>
          </p:txBody>
        </p:sp>
        <p:sp>
          <p:nvSpPr>
            <p:cNvPr id="19" name="圆角矩形 18"/>
            <p:cNvSpPr/>
            <p:nvPr/>
          </p:nvSpPr>
          <p:spPr bwMode="auto">
            <a:xfrm>
              <a:off x="5189586" y="48691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3</a:t>
              </a:r>
            </a:p>
            <a:p>
              <a:pPr algn="ctr"/>
              <a:r>
                <a:rPr lang="zh-CN" altLang="en-US" sz="1400" dirty="0" smtClean="0">
                  <a:ln>
                    <a:solidFill>
                      <a:schemeClr val="bg1"/>
                    </a:solidFill>
                  </a:ln>
                  <a:solidFill>
                    <a:schemeClr val="bg1"/>
                  </a:solidFill>
                  <a:latin typeface="+mn-ea"/>
                </a:rPr>
                <a:t>脑认知机理与仿真</a:t>
              </a:r>
            </a:p>
          </p:txBody>
        </p:sp>
        <p:sp>
          <p:nvSpPr>
            <p:cNvPr id="20" name="下箭头 19"/>
            <p:cNvSpPr/>
            <p:nvPr/>
          </p:nvSpPr>
          <p:spPr bwMode="auto">
            <a:xfrm>
              <a:off x="6017678" y="2420888"/>
              <a:ext cx="570546"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21" name="下箭头 20"/>
            <p:cNvSpPr/>
            <p:nvPr/>
          </p:nvSpPr>
          <p:spPr bwMode="auto">
            <a:xfrm rot="10800000">
              <a:off x="6084168" y="4161957"/>
              <a:ext cx="576064"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2" name="右箭头 21"/>
            <p:cNvSpPr/>
            <p:nvPr/>
          </p:nvSpPr>
          <p:spPr bwMode="auto">
            <a:xfrm>
              <a:off x="7857498" y="3320988"/>
              <a:ext cx="662490" cy="662751"/>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3" name="圆角矩形 22"/>
            <p:cNvSpPr/>
            <p:nvPr/>
          </p:nvSpPr>
          <p:spPr bwMode="auto">
            <a:xfrm>
              <a:off x="8531812" y="1196752"/>
              <a:ext cx="792088" cy="475252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endParaRPr lang="en-US" altLang="zh-CN" sz="1400" dirty="0" smtClean="0">
                <a:ln>
                  <a:solidFill>
                    <a:schemeClr val="bg1"/>
                  </a:solidFill>
                </a:ln>
                <a:solidFill>
                  <a:schemeClr val="bg1"/>
                </a:solidFill>
                <a:latin typeface="+mn-ea"/>
              </a:endParaRPr>
            </a:p>
            <a:p>
              <a:pPr algn="ctr"/>
              <a:r>
                <a:rPr lang="en-US" altLang="zh-CN" sz="1400" dirty="0" smtClean="0">
                  <a:ln>
                    <a:solidFill>
                      <a:schemeClr val="bg1"/>
                    </a:solidFill>
                  </a:ln>
                  <a:solidFill>
                    <a:schemeClr val="bg1"/>
                  </a:solidFill>
                  <a:latin typeface="+mn-ea"/>
                </a:rPr>
                <a:t>4</a:t>
              </a:r>
              <a:endParaRPr lang="en-US" altLang="zh-CN" sz="1400" dirty="0">
                <a:ln>
                  <a:solidFill>
                    <a:schemeClr val="bg1"/>
                  </a:solidFill>
                </a:ln>
                <a:solidFill>
                  <a:schemeClr val="bg1"/>
                </a:solidFill>
                <a:latin typeface="+mn-ea"/>
              </a:endParaRPr>
            </a:p>
            <a:p>
              <a:pPr algn="ct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 xmlns:p14="http://schemas.microsoft.com/office/powerpoint/2010/main" val="23314362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2847677" y="4594614"/>
            <a:ext cx="1265658" cy="142667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 xmlns:a14="http://schemas.microsoft.com/office/drawing/2010/main"/>
              </a:ext>
            </a:extLst>
          </a:blip>
          <a:srcRect/>
          <a:stretch>
            <a:fillRect/>
          </a:stretch>
        </p:blipFill>
        <p:spPr bwMode="auto">
          <a:xfrm>
            <a:off x="6613196" y="4594614"/>
            <a:ext cx="1876425" cy="1352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6594436" y="4814801"/>
            <a:ext cx="520661" cy="4023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smtClean="0"/>
              <a:t>方向</a:t>
            </a:r>
            <a:r>
              <a:rPr lang="en-US" altLang="zh-CN" dirty="0" smtClean="0"/>
              <a:t>2 </a:t>
            </a:r>
            <a:r>
              <a:rPr lang="zh-CN" altLang="en-US" dirty="0" smtClean="0"/>
              <a:t>新型计算技术与系统</a:t>
            </a:r>
            <a:endParaRPr lang="zh-CN" altLang="en-US" dirty="0"/>
          </a:p>
        </p:txBody>
      </p:sp>
      <p:sp>
        <p:nvSpPr>
          <p:cNvPr id="28" name="内容占位符 27"/>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8</a:t>
            </a:fld>
            <a:endParaRPr lang="en-US" altLang="zh-CN"/>
          </a:p>
        </p:txBody>
      </p:sp>
      <p:sp>
        <p:nvSpPr>
          <p:cNvPr id="11" name="TextBox 3"/>
          <p:cNvSpPr txBox="1">
            <a:spLocks noChangeArrowheads="1"/>
          </p:cNvSpPr>
          <p:nvPr/>
        </p:nvSpPr>
        <p:spPr bwMode="auto">
          <a:xfrm>
            <a:off x="3563888" y="3505060"/>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低功耗自旋类脑计算器件及系统</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基于自旋电子的新型存储方法与类脑芯片</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a:solidFill>
                  <a:schemeClr val="tx1"/>
                </a:solidFill>
                <a:ea typeface="黑体" pitchFamily="49" charset="-122"/>
              </a:rPr>
              <a:t>类</a:t>
            </a:r>
            <a:r>
              <a:rPr lang="zh-CN" altLang="en-US" sz="1600" b="1" dirty="0" smtClean="0">
                <a:solidFill>
                  <a:schemeClr val="tx1"/>
                </a:solidFill>
                <a:ea typeface="黑体" pitchFamily="49" charset="-122"/>
              </a:rPr>
              <a:t>脑计算机的系统软件与编程方法</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类脑与传统</a:t>
            </a:r>
            <a:r>
              <a:rPr lang="en-US" altLang="zh-CN" sz="1600" b="1" dirty="0" smtClean="0">
                <a:solidFill>
                  <a:schemeClr val="tx1"/>
                </a:solidFill>
                <a:ea typeface="黑体" pitchFamily="49" charset="-122"/>
              </a:rPr>
              <a:t>IT</a:t>
            </a:r>
            <a:r>
              <a:rPr lang="zh-CN" altLang="en-US" sz="1600" b="1" dirty="0" smtClean="0">
                <a:solidFill>
                  <a:schemeClr val="tx1"/>
                </a:solidFill>
                <a:ea typeface="黑体" pitchFamily="49" charset="-122"/>
              </a:rPr>
              <a:t>混合结构的计算体系结构</a:t>
            </a:r>
            <a:endParaRPr lang="en-US" altLang="zh-CN" sz="1600" b="1" dirty="0">
              <a:solidFill>
                <a:schemeClr val="tx1"/>
              </a:solidFill>
              <a:ea typeface="黑体" pitchFamily="49" charset="-122"/>
            </a:endParaRPr>
          </a:p>
        </p:txBody>
      </p:sp>
      <p:sp>
        <p:nvSpPr>
          <p:cNvPr id="12" name="TextBox 3"/>
          <p:cNvSpPr txBox="1">
            <a:spLocks noChangeArrowheads="1"/>
          </p:cNvSpPr>
          <p:nvPr/>
        </p:nvSpPr>
        <p:spPr bwMode="auto">
          <a:xfrm>
            <a:off x="3563888" y="908720"/>
            <a:ext cx="3600400"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人机协作的新型计算模式</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a:solidFill>
                  <a:schemeClr val="tx1"/>
                </a:solidFill>
                <a:ea typeface="黑体" pitchFamily="49" charset="-122"/>
              </a:rPr>
              <a:t>众</a:t>
            </a:r>
            <a:r>
              <a:rPr lang="zh-CN" altLang="en-US" sz="1600" b="1" dirty="0" smtClean="0">
                <a:solidFill>
                  <a:schemeClr val="tx1"/>
                </a:solidFill>
                <a:ea typeface="黑体" pitchFamily="49" charset="-122"/>
              </a:rPr>
              <a:t>包、群体智慧、人机协作</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高效的人机系统及算法</a:t>
            </a:r>
            <a:endParaRPr lang="en-US" altLang="zh-CN" sz="1600" b="1" dirty="0">
              <a:solidFill>
                <a:schemeClr val="tx1"/>
              </a:solidFill>
              <a:ea typeface="黑体" pitchFamily="49" charset="-122"/>
            </a:endParaRPr>
          </a:p>
        </p:txBody>
      </p:sp>
      <p:pic>
        <p:nvPicPr>
          <p:cNvPr id="13" name="Picture 6"/>
          <p:cNvPicPr>
            <a:picLocks noChangeAspect="1" noChangeArrowheads="1"/>
          </p:cNvPicPr>
          <p:nvPr/>
        </p:nvPicPr>
        <p:blipFill>
          <a:blip r:embed="rId6" cstate="email">
            <a:extLst>
              <a:ext uri="{28A0092B-C50C-407E-A947-70E740481C1C}">
                <a14:useLocalDpi xmlns="" xmlns:a14="http://schemas.microsoft.com/office/drawing/2010/main"/>
              </a:ext>
            </a:extLst>
          </a:blip>
          <a:srcRect/>
          <a:stretch>
            <a:fillRect/>
          </a:stretch>
        </p:blipFill>
        <p:spPr bwMode="auto">
          <a:xfrm>
            <a:off x="170470" y="4854301"/>
            <a:ext cx="2065145" cy="108428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4" name="TextBox 17"/>
          <p:cNvSpPr txBox="1">
            <a:spLocks noChangeArrowheads="1"/>
          </p:cNvSpPr>
          <p:nvPr/>
        </p:nvSpPr>
        <p:spPr bwMode="auto">
          <a:xfrm>
            <a:off x="268560" y="5938584"/>
            <a:ext cx="2154027"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a:t>自旋</a:t>
            </a:r>
            <a:r>
              <a:rPr kumimoji="0" lang="zh-CN" altLang="en-US" sz="1600" b="1" dirty="0" smtClean="0"/>
              <a:t>非易失存储器</a:t>
            </a:r>
            <a:endParaRPr kumimoji="0" lang="en-US" altLang="zh-CN" sz="1600" b="1" dirty="0" smtClean="0"/>
          </a:p>
          <a:p>
            <a:pPr algn="ctr"/>
            <a:r>
              <a:rPr kumimoji="0" lang="zh-CN" altLang="en-US" sz="1600" b="1" dirty="0" smtClean="0"/>
              <a:t>与神经网络</a:t>
            </a:r>
            <a:r>
              <a:rPr kumimoji="0" lang="zh-CN" altLang="en-US" sz="1600" b="1" dirty="0"/>
              <a:t>电路</a:t>
            </a:r>
          </a:p>
        </p:txBody>
      </p:sp>
      <p:sp>
        <p:nvSpPr>
          <p:cNvPr id="16" name="TextBox 17"/>
          <p:cNvSpPr txBox="1">
            <a:spLocks noChangeArrowheads="1"/>
          </p:cNvSpPr>
          <p:nvPr/>
        </p:nvSpPr>
        <p:spPr bwMode="auto">
          <a:xfrm>
            <a:off x="2766639" y="5930793"/>
            <a:ext cx="15779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存算联动的</a:t>
            </a:r>
            <a:endParaRPr kumimoji="0" lang="en-US" altLang="zh-CN" sz="1600" b="1" dirty="0" smtClean="0"/>
          </a:p>
          <a:p>
            <a:pPr algn="ctr"/>
            <a:r>
              <a:rPr kumimoji="0" lang="zh-CN" altLang="en-US" sz="1600" b="1" dirty="0" smtClean="0"/>
              <a:t>自旋逻辑器件</a:t>
            </a:r>
            <a:endParaRPr kumimoji="0" lang="zh-CN" altLang="en-US" sz="1600" b="1" dirty="0"/>
          </a:p>
        </p:txBody>
      </p:sp>
      <p:sp>
        <p:nvSpPr>
          <p:cNvPr id="17" name="右箭头 16"/>
          <p:cNvSpPr/>
          <p:nvPr/>
        </p:nvSpPr>
        <p:spPr bwMode="auto">
          <a:xfrm>
            <a:off x="2422587" y="5271815"/>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8" name="右箭头 17"/>
          <p:cNvSpPr/>
          <p:nvPr/>
        </p:nvSpPr>
        <p:spPr bwMode="auto">
          <a:xfrm>
            <a:off x="4172576" y="5294530"/>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9" name="TextBox 17"/>
          <p:cNvSpPr txBox="1">
            <a:spLocks noChangeArrowheads="1"/>
          </p:cNvSpPr>
          <p:nvPr/>
        </p:nvSpPr>
        <p:spPr bwMode="auto">
          <a:xfrm>
            <a:off x="4506205" y="5930793"/>
            <a:ext cx="15779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新型类脑计算系统</a:t>
            </a:r>
            <a:endParaRPr kumimoji="0" lang="zh-CN" altLang="en-US" sz="1600" b="1" dirty="0"/>
          </a:p>
        </p:txBody>
      </p:sp>
      <p:sp>
        <p:nvSpPr>
          <p:cNvPr id="20" name="右箭头 19"/>
          <p:cNvSpPr/>
          <p:nvPr/>
        </p:nvSpPr>
        <p:spPr bwMode="auto">
          <a:xfrm>
            <a:off x="6260808" y="5282721"/>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21" name="TextBox 17"/>
          <p:cNvSpPr txBox="1">
            <a:spLocks noChangeArrowheads="1"/>
          </p:cNvSpPr>
          <p:nvPr/>
        </p:nvSpPr>
        <p:spPr bwMode="auto">
          <a:xfrm>
            <a:off x="6594437" y="5918984"/>
            <a:ext cx="1577963"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混合结构的</a:t>
            </a:r>
            <a:r>
              <a:rPr kumimoji="0" lang="en-US" altLang="zh-CN" sz="1600" b="1" dirty="0" smtClean="0"/>
              <a:t/>
            </a:r>
            <a:br>
              <a:rPr kumimoji="0" lang="en-US" altLang="zh-CN" sz="1600" b="1" dirty="0" smtClean="0"/>
            </a:br>
            <a:r>
              <a:rPr kumimoji="0" lang="zh-CN" altLang="en-US" sz="1600" b="1" dirty="0" smtClean="0"/>
              <a:t>计算体系结构</a:t>
            </a:r>
            <a:endParaRPr kumimoji="0" lang="zh-CN" altLang="en-US" sz="1600" b="1" dirty="0"/>
          </a:p>
        </p:txBody>
      </p:sp>
      <p:pic>
        <p:nvPicPr>
          <p:cNvPr id="7171" name="Picture 3"/>
          <p:cNvPicPr>
            <a:picLocks noChangeAspect="1" noChangeArrowheads="1"/>
          </p:cNvPicPr>
          <p:nvPr/>
        </p:nvPicPr>
        <p:blipFill>
          <a:blip r:embed="rId7" cstate="email">
            <a:extLst>
              <a:ext uri="{28A0092B-C50C-407E-A947-70E740481C1C}">
                <a14:useLocalDpi xmlns="" xmlns:a14="http://schemas.microsoft.com/office/drawing/2010/main"/>
              </a:ext>
            </a:extLst>
          </a:blip>
          <a:srcRect/>
          <a:stretch>
            <a:fillRect/>
          </a:stretch>
        </p:blipFill>
        <p:spPr bwMode="auto">
          <a:xfrm>
            <a:off x="4631450" y="4867350"/>
            <a:ext cx="1465276" cy="11322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6457253" y="4898041"/>
            <a:ext cx="520661" cy="40232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7" name="TextBox 3"/>
          <p:cNvSpPr txBox="1">
            <a:spLocks noChangeArrowheads="1"/>
          </p:cNvSpPr>
          <p:nvPr/>
        </p:nvSpPr>
        <p:spPr bwMode="auto">
          <a:xfrm>
            <a:off x="3563888" y="2096838"/>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存算联动的大规模分布式实时计算</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大规模资源的管理</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实时数据的处理</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深度优化的高效图计算系统</a:t>
            </a:r>
            <a:endParaRPr lang="en-US" altLang="zh-CN" sz="1600" b="1" dirty="0">
              <a:solidFill>
                <a:schemeClr val="tx1"/>
              </a:solidFill>
              <a:ea typeface="黑体" pitchFamily="49" charset="-122"/>
            </a:endParaRPr>
          </a:p>
        </p:txBody>
      </p:sp>
      <p:grpSp>
        <p:nvGrpSpPr>
          <p:cNvPr id="4" name="组合 27"/>
          <p:cNvGrpSpPr/>
          <p:nvPr/>
        </p:nvGrpSpPr>
        <p:grpSpPr>
          <a:xfrm>
            <a:off x="241300" y="893156"/>
            <a:ext cx="2962548" cy="3096344"/>
            <a:chOff x="5189586" y="1196752"/>
            <a:chExt cx="4134314" cy="4752528"/>
          </a:xfrm>
        </p:grpSpPr>
        <p:sp>
          <p:nvSpPr>
            <p:cNvPr id="29" name="圆角矩形 28"/>
            <p:cNvSpPr/>
            <p:nvPr/>
          </p:nvSpPr>
          <p:spPr bwMode="auto">
            <a:xfrm>
              <a:off x="5189586" y="1196752"/>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1</a:t>
              </a:r>
            </a:p>
            <a:p>
              <a:pPr algn="ctr"/>
              <a:r>
                <a:rPr lang="zh-CN" altLang="en-US" sz="1400" dirty="0">
                  <a:ln>
                    <a:solidFill>
                      <a:schemeClr val="bg1"/>
                    </a:solidFill>
                  </a:ln>
                  <a:solidFill>
                    <a:schemeClr val="bg1"/>
                  </a:solidFill>
                  <a:latin typeface="+mn-ea"/>
                </a:rPr>
                <a:t>数据科学与计算智能</a:t>
              </a:r>
            </a:p>
          </p:txBody>
        </p:sp>
        <p:sp>
          <p:nvSpPr>
            <p:cNvPr id="30" name="圆角矩形 29"/>
            <p:cNvSpPr/>
            <p:nvPr/>
          </p:nvSpPr>
          <p:spPr bwMode="auto">
            <a:xfrm>
              <a:off x="5189586" y="3068960"/>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2</a:t>
              </a:r>
            </a:p>
            <a:p>
              <a:pPr algn="ctr"/>
              <a:r>
                <a:rPr lang="zh-CN" altLang="en-US" sz="1400" dirty="0">
                  <a:ln>
                    <a:solidFill>
                      <a:schemeClr val="bg1"/>
                    </a:solidFill>
                  </a:ln>
                  <a:solidFill>
                    <a:schemeClr val="bg1"/>
                  </a:solidFill>
                  <a:latin typeface="+mn-ea"/>
                </a:rPr>
                <a:t>新型计算技术与系统</a:t>
              </a:r>
            </a:p>
          </p:txBody>
        </p:sp>
        <p:sp>
          <p:nvSpPr>
            <p:cNvPr id="31" name="圆角矩形 30"/>
            <p:cNvSpPr/>
            <p:nvPr/>
          </p:nvSpPr>
          <p:spPr bwMode="auto">
            <a:xfrm>
              <a:off x="5189586" y="48691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3</a:t>
              </a:r>
            </a:p>
            <a:p>
              <a:pPr algn="ctr"/>
              <a:r>
                <a:rPr lang="zh-CN" altLang="en-US" sz="1400" dirty="0">
                  <a:ln>
                    <a:solidFill>
                      <a:schemeClr val="bg1"/>
                    </a:solidFill>
                  </a:ln>
                  <a:solidFill>
                    <a:schemeClr val="bg1"/>
                  </a:solidFill>
                  <a:latin typeface="+mn-ea"/>
                </a:rPr>
                <a:t>脑</a:t>
              </a:r>
              <a:r>
                <a:rPr lang="zh-CN" altLang="en-US" sz="1400" dirty="0" smtClean="0">
                  <a:ln>
                    <a:solidFill>
                      <a:schemeClr val="bg1"/>
                    </a:solidFill>
                  </a:ln>
                  <a:solidFill>
                    <a:schemeClr val="bg1"/>
                  </a:solidFill>
                  <a:latin typeface="+mn-ea"/>
                </a:rPr>
                <a:t>认知机理</a:t>
              </a:r>
              <a:r>
                <a:rPr lang="zh-CN" altLang="en-US" sz="1400" dirty="0">
                  <a:ln>
                    <a:solidFill>
                      <a:schemeClr val="bg1"/>
                    </a:solidFill>
                  </a:ln>
                  <a:solidFill>
                    <a:schemeClr val="bg1"/>
                  </a:solidFill>
                  <a:latin typeface="+mn-ea"/>
                </a:rPr>
                <a:t>与仿真</a:t>
              </a:r>
            </a:p>
          </p:txBody>
        </p:sp>
        <p:sp>
          <p:nvSpPr>
            <p:cNvPr id="32" name="下箭头 31"/>
            <p:cNvSpPr/>
            <p:nvPr/>
          </p:nvSpPr>
          <p:spPr bwMode="auto">
            <a:xfrm>
              <a:off x="6017678" y="2420888"/>
              <a:ext cx="570546"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33" name="下箭头 32"/>
            <p:cNvSpPr/>
            <p:nvPr/>
          </p:nvSpPr>
          <p:spPr bwMode="auto">
            <a:xfrm rot="10800000">
              <a:off x="6084168" y="4161957"/>
              <a:ext cx="576064"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34" name="右箭头 33"/>
            <p:cNvSpPr/>
            <p:nvPr/>
          </p:nvSpPr>
          <p:spPr bwMode="auto">
            <a:xfrm>
              <a:off x="7857498" y="3320988"/>
              <a:ext cx="662490" cy="662751"/>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35" name="圆角矩形 34"/>
            <p:cNvSpPr/>
            <p:nvPr/>
          </p:nvSpPr>
          <p:spPr bwMode="auto">
            <a:xfrm>
              <a:off x="8531812" y="1196752"/>
              <a:ext cx="792088" cy="475252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a:ln>
                    <a:solidFill>
                      <a:schemeClr val="bg1"/>
                    </a:solidFill>
                  </a:ln>
                  <a:solidFill>
                    <a:schemeClr val="bg1"/>
                  </a:solidFill>
                  <a:latin typeface="+mn-ea"/>
                </a:rPr>
                <a:t>方向</a:t>
              </a:r>
              <a:endParaRPr lang="en-US" altLang="zh-CN" sz="1400" dirty="0">
                <a:ln>
                  <a:solidFill>
                    <a:schemeClr val="bg1"/>
                  </a:solidFill>
                </a:ln>
                <a:solidFill>
                  <a:schemeClr val="bg1"/>
                </a:solidFill>
                <a:latin typeface="+mn-ea"/>
              </a:endParaRPr>
            </a:p>
            <a:p>
              <a:pPr algn="ctr"/>
              <a:r>
                <a:rPr lang="en-US" altLang="zh-CN" sz="1400" dirty="0">
                  <a:ln>
                    <a:solidFill>
                      <a:schemeClr val="bg1"/>
                    </a:solidFill>
                  </a:ln>
                  <a:solidFill>
                    <a:schemeClr val="bg1"/>
                  </a:solidFill>
                  <a:latin typeface="+mn-ea"/>
                </a:rPr>
                <a:t>4</a:t>
              </a:r>
            </a:p>
            <a:p>
              <a:pPr algn="ct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 xmlns:p14="http://schemas.microsoft.com/office/powerpoint/2010/main" val="11263886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email">
            <a:extLst>
              <a:ext uri="{28A0092B-C50C-407E-A947-70E740481C1C}">
                <a14:useLocalDpi xmlns="" xmlns:a14="http://schemas.microsoft.com/office/drawing/2010/main"/>
              </a:ext>
            </a:extLst>
          </a:blip>
          <a:srcRect/>
          <a:stretch>
            <a:fillRect/>
          </a:stretch>
        </p:blipFill>
        <p:spPr bwMode="auto">
          <a:xfrm>
            <a:off x="7347496" y="2200624"/>
            <a:ext cx="1796504" cy="132149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zh-CN" altLang="en-US" dirty="0" smtClean="0"/>
              <a:t>方向</a:t>
            </a:r>
            <a:r>
              <a:rPr lang="en-US" altLang="zh-CN" dirty="0" smtClean="0"/>
              <a:t>3 </a:t>
            </a:r>
            <a:r>
              <a:rPr lang="zh-CN" altLang="en-US" dirty="0" smtClean="0"/>
              <a:t>脑认知原理与仿真</a:t>
            </a:r>
            <a:endParaRPr lang="zh-CN" altLang="en-US" dirty="0"/>
          </a:p>
        </p:txBody>
      </p:sp>
      <p:sp>
        <p:nvSpPr>
          <p:cNvPr id="25" name="内容占位符 24"/>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9</a:t>
            </a:fld>
            <a:endParaRPr lang="en-US" altLang="zh-CN"/>
          </a:p>
        </p:txBody>
      </p:sp>
      <p:sp>
        <p:nvSpPr>
          <p:cNvPr id="11" name="TextBox 3"/>
          <p:cNvSpPr txBox="1">
            <a:spLocks noChangeArrowheads="1"/>
          </p:cNvSpPr>
          <p:nvPr/>
        </p:nvSpPr>
        <p:spPr bwMode="auto">
          <a:xfrm>
            <a:off x="3563888" y="3212976"/>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数据驱动的脑高层认知功能模拟</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多模态信息处理与抽象</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学习与推理等思维方式</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与大规模知识关联与管理的交叉融合</a:t>
            </a:r>
            <a:endParaRPr lang="en-US" altLang="zh-CN" sz="1600" b="1" dirty="0">
              <a:solidFill>
                <a:schemeClr val="tx1"/>
              </a:solidFill>
              <a:ea typeface="黑体" pitchFamily="49" charset="-122"/>
            </a:endParaRPr>
          </a:p>
        </p:txBody>
      </p:sp>
      <p:sp>
        <p:nvSpPr>
          <p:cNvPr id="12" name="TextBox 3"/>
          <p:cNvSpPr txBox="1">
            <a:spLocks noChangeArrowheads="1"/>
          </p:cNvSpPr>
          <p:nvPr/>
        </p:nvSpPr>
        <p:spPr bwMode="auto">
          <a:xfrm>
            <a:off x="3563888" y="908720"/>
            <a:ext cx="3600400"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多尺度的脑解析</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建立脑神经大数据分析平台</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脑微结构的重建与可视化</a:t>
            </a:r>
            <a:endParaRPr lang="en-US" altLang="zh-CN" sz="1600" b="1" dirty="0">
              <a:solidFill>
                <a:schemeClr val="tx1"/>
              </a:solidFill>
              <a:ea typeface="黑体" pitchFamily="49" charset="-122"/>
            </a:endParaRPr>
          </a:p>
        </p:txBody>
      </p:sp>
      <p:sp>
        <p:nvSpPr>
          <p:cNvPr id="13" name="TextBox 3"/>
          <p:cNvSpPr txBox="1">
            <a:spLocks noChangeArrowheads="1"/>
          </p:cNvSpPr>
          <p:nvPr/>
        </p:nvSpPr>
        <p:spPr bwMode="auto">
          <a:xfrm>
            <a:off x="3563888" y="2096838"/>
            <a:ext cx="3456384"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脑与感觉器官功能仿真</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视觉系统的抽象模型</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与媒体理解的交叉融合</a:t>
            </a:r>
            <a:endParaRPr lang="en-US" altLang="zh-CN" sz="1600" b="1" dirty="0">
              <a:solidFill>
                <a:schemeClr val="tx1"/>
              </a:solidFill>
              <a:ea typeface="黑体" pitchFamily="49" charset="-122"/>
            </a:endParaRPr>
          </a:p>
        </p:txBody>
      </p:sp>
      <p:pic>
        <p:nvPicPr>
          <p:cNvPr id="8194" name="Picture 2"/>
          <p:cNvPicPr>
            <a:picLocks noChangeAspect="1" noChangeArrowheads="1"/>
          </p:cNvPicPr>
          <p:nvPr/>
        </p:nvPicPr>
        <p:blipFill>
          <a:blip r:embed="rId4" cstate="email">
            <a:extLst>
              <a:ext uri="{28A0092B-C50C-407E-A947-70E740481C1C}">
                <a14:useLocalDpi xmlns="" xmlns:a14="http://schemas.microsoft.com/office/drawing/2010/main"/>
              </a:ext>
            </a:extLst>
          </a:blip>
          <a:srcRect/>
          <a:stretch>
            <a:fillRect/>
          </a:stretch>
        </p:blipFill>
        <p:spPr bwMode="auto">
          <a:xfrm>
            <a:off x="7636261" y="850626"/>
            <a:ext cx="1319043" cy="133973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cstate="email">
            <a:extLst>
              <a:ext uri="{28A0092B-C50C-407E-A947-70E740481C1C}">
                <a14:useLocalDpi xmlns="" xmlns:a14="http://schemas.microsoft.com/office/drawing/2010/main"/>
              </a:ext>
            </a:extLst>
          </a:blip>
          <a:srcRect/>
          <a:stretch>
            <a:fillRect/>
          </a:stretch>
        </p:blipFill>
        <p:spPr bwMode="auto">
          <a:xfrm>
            <a:off x="395536" y="4499482"/>
            <a:ext cx="8104187" cy="229191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grpSp>
        <p:nvGrpSpPr>
          <p:cNvPr id="4" name="组合 16"/>
          <p:cNvGrpSpPr/>
          <p:nvPr/>
        </p:nvGrpSpPr>
        <p:grpSpPr>
          <a:xfrm>
            <a:off x="241300" y="893156"/>
            <a:ext cx="2962548" cy="3096344"/>
            <a:chOff x="5189586" y="1196752"/>
            <a:chExt cx="4134314" cy="4752528"/>
          </a:xfrm>
        </p:grpSpPr>
        <p:sp>
          <p:nvSpPr>
            <p:cNvPr id="18" name="圆角矩形 17"/>
            <p:cNvSpPr/>
            <p:nvPr/>
          </p:nvSpPr>
          <p:spPr bwMode="auto">
            <a:xfrm>
              <a:off x="5189586" y="1196752"/>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1</a:t>
              </a:r>
            </a:p>
            <a:p>
              <a:pPr algn="ctr"/>
              <a:r>
                <a:rPr lang="zh-CN" altLang="en-US" sz="1400" dirty="0">
                  <a:ln>
                    <a:solidFill>
                      <a:schemeClr val="bg1"/>
                    </a:solidFill>
                  </a:ln>
                  <a:solidFill>
                    <a:schemeClr val="bg1"/>
                  </a:solidFill>
                  <a:latin typeface="+mn-ea"/>
                </a:rPr>
                <a:t>数据科学与计算智能</a:t>
              </a:r>
            </a:p>
          </p:txBody>
        </p:sp>
        <p:sp>
          <p:nvSpPr>
            <p:cNvPr id="19" name="圆角矩形 18"/>
            <p:cNvSpPr/>
            <p:nvPr/>
          </p:nvSpPr>
          <p:spPr bwMode="auto">
            <a:xfrm>
              <a:off x="5189586" y="3068960"/>
              <a:ext cx="2550766" cy="108012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2</a:t>
              </a:r>
            </a:p>
            <a:p>
              <a:pPr algn="ctr"/>
              <a:r>
                <a:rPr lang="zh-CN" altLang="en-US" sz="1400" dirty="0" smtClean="0">
                  <a:ln>
                    <a:solidFill>
                      <a:schemeClr val="bg1"/>
                    </a:solidFill>
                  </a:ln>
                  <a:solidFill>
                    <a:schemeClr val="bg1"/>
                  </a:solidFill>
                  <a:latin typeface="+mn-ea"/>
                </a:rPr>
                <a:t>新型计算技术与系统</a:t>
              </a:r>
            </a:p>
          </p:txBody>
        </p:sp>
        <p:sp>
          <p:nvSpPr>
            <p:cNvPr id="20" name="圆角矩形 19"/>
            <p:cNvSpPr/>
            <p:nvPr/>
          </p:nvSpPr>
          <p:spPr bwMode="auto">
            <a:xfrm>
              <a:off x="5189586" y="4869160"/>
              <a:ext cx="2550766" cy="1080120"/>
            </a:xfrm>
            <a:prstGeom prst="roundRect">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a:ln>
                    <a:solidFill>
                      <a:schemeClr val="bg1"/>
                    </a:solidFill>
                  </a:ln>
                  <a:solidFill>
                    <a:schemeClr val="bg1"/>
                  </a:solidFill>
                  <a:latin typeface="+mn-ea"/>
                </a:rPr>
                <a:t>方向</a:t>
              </a:r>
              <a:r>
                <a:rPr lang="en-US" altLang="zh-CN" sz="1400" dirty="0">
                  <a:ln>
                    <a:solidFill>
                      <a:schemeClr val="bg1"/>
                    </a:solidFill>
                  </a:ln>
                  <a:solidFill>
                    <a:schemeClr val="bg1"/>
                  </a:solidFill>
                  <a:latin typeface="+mn-ea"/>
                </a:rPr>
                <a:t>3</a:t>
              </a:r>
            </a:p>
            <a:p>
              <a:pPr algn="ctr"/>
              <a:r>
                <a:rPr lang="zh-CN" altLang="en-US" sz="1400" dirty="0">
                  <a:ln>
                    <a:solidFill>
                      <a:schemeClr val="bg1"/>
                    </a:solidFill>
                  </a:ln>
                  <a:solidFill>
                    <a:schemeClr val="bg1"/>
                  </a:solidFill>
                  <a:latin typeface="+mn-ea"/>
                </a:rPr>
                <a:t>脑</a:t>
              </a:r>
              <a:r>
                <a:rPr lang="zh-CN" altLang="en-US" sz="1400" dirty="0" smtClean="0">
                  <a:ln>
                    <a:solidFill>
                      <a:schemeClr val="bg1"/>
                    </a:solidFill>
                  </a:ln>
                  <a:solidFill>
                    <a:schemeClr val="bg1"/>
                  </a:solidFill>
                  <a:latin typeface="+mn-ea"/>
                </a:rPr>
                <a:t>认知机理</a:t>
              </a:r>
              <a:r>
                <a:rPr lang="zh-CN" altLang="en-US" sz="1400" dirty="0">
                  <a:ln>
                    <a:solidFill>
                      <a:schemeClr val="bg1"/>
                    </a:solidFill>
                  </a:ln>
                  <a:solidFill>
                    <a:schemeClr val="bg1"/>
                  </a:solidFill>
                  <a:latin typeface="+mn-ea"/>
                </a:rPr>
                <a:t>与仿真</a:t>
              </a:r>
            </a:p>
          </p:txBody>
        </p:sp>
        <p:sp>
          <p:nvSpPr>
            <p:cNvPr id="21" name="下箭头 20"/>
            <p:cNvSpPr/>
            <p:nvPr/>
          </p:nvSpPr>
          <p:spPr bwMode="auto">
            <a:xfrm>
              <a:off x="6017678" y="2420888"/>
              <a:ext cx="570546"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a:ln>
                  <a:solidFill>
                    <a:schemeClr val="bg1"/>
                  </a:solidFill>
                </a:ln>
                <a:solidFill>
                  <a:schemeClr val="bg1"/>
                </a:solidFill>
                <a:latin typeface="+mn-ea"/>
              </a:endParaRPr>
            </a:p>
          </p:txBody>
        </p:sp>
        <p:sp>
          <p:nvSpPr>
            <p:cNvPr id="22" name="下箭头 21"/>
            <p:cNvSpPr/>
            <p:nvPr/>
          </p:nvSpPr>
          <p:spPr bwMode="auto">
            <a:xfrm rot="10800000">
              <a:off x="6084168" y="4161957"/>
              <a:ext cx="576064" cy="576064"/>
            </a:xfrm>
            <a:prstGeom prst="down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3" name="右箭头 22"/>
            <p:cNvSpPr/>
            <p:nvPr/>
          </p:nvSpPr>
          <p:spPr bwMode="auto">
            <a:xfrm>
              <a:off x="7857498" y="3320988"/>
              <a:ext cx="662490" cy="662751"/>
            </a:xfrm>
            <a:prstGeom prst="rightArrow">
              <a:avLst/>
            </a:prstGeom>
            <a:gradFill>
              <a:gsLst>
                <a:gs pos="100000">
                  <a:srgbClr val="FF0000"/>
                </a:gs>
                <a:gs pos="100000">
                  <a:schemeClr val="accent3">
                    <a:tint val="50000"/>
                    <a:shade val="100000"/>
                    <a:satMod val="350000"/>
                  </a:schemeClr>
                </a:gs>
              </a:gsLst>
            </a:gra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1400" dirty="0" smtClean="0">
                <a:ln>
                  <a:solidFill>
                    <a:schemeClr val="bg1"/>
                  </a:solidFill>
                </a:ln>
                <a:solidFill>
                  <a:schemeClr val="bg1"/>
                </a:solidFill>
                <a:latin typeface="+mn-ea"/>
              </a:endParaRPr>
            </a:p>
          </p:txBody>
        </p:sp>
        <p:sp>
          <p:nvSpPr>
            <p:cNvPr id="24" name="圆角矩形 23"/>
            <p:cNvSpPr/>
            <p:nvPr/>
          </p:nvSpPr>
          <p:spPr bwMode="auto">
            <a:xfrm>
              <a:off x="8531812" y="1196752"/>
              <a:ext cx="792088" cy="4752528"/>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zh-CN" altLang="en-US" sz="1400" dirty="0" smtClean="0">
                  <a:ln>
                    <a:solidFill>
                      <a:schemeClr val="bg1"/>
                    </a:solidFill>
                  </a:ln>
                  <a:solidFill>
                    <a:schemeClr val="bg1"/>
                  </a:solidFill>
                  <a:latin typeface="+mn-ea"/>
                </a:rPr>
                <a:t>方向</a:t>
              </a:r>
              <a:endParaRPr lang="en-US" altLang="zh-CN" sz="1400" dirty="0" smtClean="0">
                <a:ln>
                  <a:solidFill>
                    <a:schemeClr val="bg1"/>
                  </a:solidFill>
                </a:ln>
                <a:solidFill>
                  <a:schemeClr val="bg1"/>
                </a:solidFill>
                <a:latin typeface="+mn-ea"/>
              </a:endParaRPr>
            </a:p>
            <a:p>
              <a:pPr algn="ctr"/>
              <a:r>
                <a:rPr lang="en-US" altLang="zh-CN" sz="1400" dirty="0" smtClean="0">
                  <a:ln>
                    <a:solidFill>
                      <a:schemeClr val="bg1"/>
                    </a:solidFill>
                  </a:ln>
                  <a:solidFill>
                    <a:schemeClr val="bg1"/>
                  </a:solidFill>
                  <a:latin typeface="+mn-ea"/>
                </a:rPr>
                <a:t>4</a:t>
              </a:r>
              <a:endParaRPr lang="en-US" altLang="zh-CN" sz="1400" dirty="0">
                <a:ln>
                  <a:solidFill>
                    <a:schemeClr val="bg1"/>
                  </a:solidFill>
                </a:ln>
                <a:solidFill>
                  <a:schemeClr val="bg1"/>
                </a:solidFill>
                <a:latin typeface="+mn-ea"/>
              </a:endParaRPr>
            </a:p>
            <a:p>
              <a:pPr algn="ct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 xmlns:p14="http://schemas.microsoft.com/office/powerpoint/2010/main" val="28868738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24581</TotalTime>
  <Words>4487</Words>
  <Application>Microsoft Office PowerPoint</Application>
  <PresentationFormat>全屏显示(4:3)</PresentationFormat>
  <Paragraphs>722</Paragraphs>
  <Slides>39</Slides>
  <Notes>13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1" baseType="lpstr">
      <vt:lpstr>Office 主题</vt:lpstr>
      <vt:lpstr>位图图像</vt:lpstr>
      <vt:lpstr>北京市大数据科学与脑机智能 创新中心进展报告</vt:lpstr>
      <vt:lpstr>幻灯片 2</vt:lpstr>
      <vt:lpstr>人工智能与类人智能</vt:lpstr>
      <vt:lpstr>科学问题和原创突破</vt:lpstr>
      <vt:lpstr>趋势：融合两条途径，构建“脑机”</vt:lpstr>
      <vt:lpstr>研究方向与机构设置</vt:lpstr>
      <vt:lpstr>方向1 数据科学与计算智能</vt:lpstr>
      <vt:lpstr>方向2 新型计算技术与系统</vt:lpstr>
      <vt:lpstr>方向3 脑认知原理与仿真</vt:lpstr>
      <vt:lpstr>方向4 脑机系统与应用</vt:lpstr>
      <vt:lpstr>目录</vt:lpstr>
      <vt:lpstr>幻灯片 12</vt:lpstr>
      <vt:lpstr>团队建设: 学术委员会</vt:lpstr>
      <vt:lpstr>幻灯片 14</vt:lpstr>
      <vt:lpstr>人才队伍-全职引进</vt:lpstr>
      <vt:lpstr>人才队伍-兼职教授</vt:lpstr>
      <vt:lpstr>幻灯片 17</vt:lpstr>
      <vt:lpstr>幻灯片 18</vt:lpstr>
      <vt:lpstr>重大科研项目</vt:lpstr>
      <vt:lpstr>研究成果</vt:lpstr>
      <vt:lpstr>研究目标：数据驱动的智能(脑机)</vt:lpstr>
      <vt:lpstr>进展1：大数据查询的尺度无关理论</vt:lpstr>
      <vt:lpstr>进展1：大数据查询理论与算法</vt:lpstr>
      <vt:lpstr>进展2:脑机智能器件及计算系统实现</vt:lpstr>
      <vt:lpstr>进展3：基于生理认知的人体解析模型</vt:lpstr>
      <vt:lpstr>脑机应用：社会脑-复杂信息系统</vt:lpstr>
      <vt:lpstr>脑机应用：社会脑-突发事件检测平台</vt:lpstr>
      <vt:lpstr>脑机应用:社会脑-社会计算学应用研究</vt:lpstr>
      <vt:lpstr>脑机应用：机器脑-车联网数据处理</vt:lpstr>
      <vt:lpstr>脑机应用：机器脑-车联网信息安全</vt:lpstr>
      <vt:lpstr>幻灯片 31</vt:lpstr>
      <vt:lpstr>脑机应用：机器脑-工业大数据与安全</vt:lpstr>
      <vt:lpstr>脑机应用:工控安全大数据分析平台</vt:lpstr>
      <vt:lpstr>幻灯片 34</vt:lpstr>
      <vt:lpstr>工作进展: 国际合作平台建立</vt:lpstr>
      <vt:lpstr>国际合作协议、基地建设</vt:lpstr>
      <vt:lpstr>国际会议</vt:lpstr>
      <vt:lpstr>进展：产业界合作</vt:lpstr>
      <vt:lpstr>幻灯片 39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shuai.ma</cp:lastModifiedBy>
  <cp:revision>409</cp:revision>
  <dcterms:created xsi:type="dcterms:W3CDTF">2016-09-26T09:28:00Z</dcterms:created>
  <dcterms:modified xsi:type="dcterms:W3CDTF">2017-11-15T15:46:39Z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